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452" r:id="rId4"/>
    <p:sldId id="353" r:id="rId5"/>
    <p:sldId id="364" r:id="rId6"/>
    <p:sldId id="356" r:id="rId7"/>
    <p:sldId id="409" r:id="rId8"/>
    <p:sldId id="410" r:id="rId9"/>
    <p:sldId id="327" r:id="rId10"/>
    <p:sldId id="388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4" r:id="rId22"/>
    <p:sldId id="405" r:id="rId23"/>
    <p:sldId id="403" r:id="rId24"/>
    <p:sldId id="400" r:id="rId25"/>
    <p:sldId id="401" r:id="rId26"/>
    <p:sldId id="402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7" r:id="rId59"/>
    <p:sldId id="448" r:id="rId60"/>
    <p:sldId id="449" r:id="rId61"/>
    <p:sldId id="450" r:id="rId62"/>
    <p:sldId id="407" r:id="rId63"/>
    <p:sldId id="408" r:id="rId64"/>
    <p:sldId id="406" r:id="rId65"/>
    <p:sldId id="451" r:id="rId66"/>
    <p:sldId id="430" r:id="rId67"/>
    <p:sldId id="382" r:id="rId68"/>
    <p:sldId id="384" r:id="rId69"/>
    <p:sldId id="383" r:id="rId70"/>
    <p:sldId id="385" r:id="rId71"/>
    <p:sldId id="381" r:id="rId72"/>
    <p:sldId id="431" r:id="rId73"/>
    <p:sldId id="432" r:id="rId74"/>
    <p:sldId id="433" r:id="rId75"/>
    <p:sldId id="34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9F9FD"/>
    <a:srgbClr val="FAFAFD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87157"/>
  </p:normalViewPr>
  <p:slideViewPr>
    <p:cSldViewPr snapToGrid="0" snapToObjects="1">
      <p:cViewPr varScale="1">
        <p:scale>
          <a:sx n="92" d="100"/>
          <a:sy n="92" d="100"/>
        </p:scale>
        <p:origin x="1160" y="17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8C27-4EA0-7247-87A3-872976A07B51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59C2-7033-4B4D-ACA3-71A130ED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t-test, DV needs to be interval/ratio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tests we can do but we won’t go into those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9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8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t-stat is beyond 1.96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0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t-stat is beyond 1.96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units are z scores in?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deviation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3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t-stat is beyond 1.96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0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z score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9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8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your sample size increases, the t gets closer and closer to the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5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2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5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2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t-test, DV needs to be interval/ratio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6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1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3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7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2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4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 value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9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 value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only works if the distribution of the raw scores are normally-distributed!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 value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98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4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9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8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8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44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4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83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t-test, DV needs to be interval/ratio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42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only works if the distribution of the raw scores are normally-distributed!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06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3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58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33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03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3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 value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5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computed t value is beyond 2.05 OR our p-value is below .05, then we REJECT the null (the findings are statistically 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46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3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01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96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820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66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01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level is the chance of a Type I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smaller (e.g., .01) then Type I error decreases, but Type II error increases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Two-tailed tests are more conservative than one-tailed tests (let’s stick with two-tailed)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89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75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06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12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is more dangerous in your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21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79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rare to know the population SD so it is much more common to use the t-test. As such, that’s what we’ll focus on of the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71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07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your sample size increases, the t gets closer and closer to the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6D73-E719-D849-B192-46101C5BDE90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9701-0A79-F944-95C4-63D074BCD5FE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0CA4-DAFA-6D46-8CB2-2C9884C33B19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969C-4E88-FD4D-B0FD-C205835C558E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D85-1BA6-C144-9430-792891429B46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D6FA-46B1-AB4D-BA89-52D1F1EDB7DC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0F6F-40DD-C041-8CA9-F3B7FE603DF0}" type="datetime1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8225-12C7-9541-8776-7D580B3D5DF4}" type="datetime1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8ADA-5976-EF4F-970E-AF67408D4544}" type="datetime1">
              <a:rPr lang="en-US" smtClean="0"/>
              <a:t>1/31/20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50B1-E69C-BF40-8DA9-7B6511B1163C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A9B4-0EE4-FC4D-BE81-EA98845A0C10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6ACF-BE73-1A41-A391-5F549B566778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(null)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Q_classification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1" y="1214437"/>
            <a:ext cx="11602995" cy="23876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Applied Statistical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382"/>
            <a:ext cx="9144000" cy="13839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EDUC 6050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Week 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0259" y="5857102"/>
            <a:ext cx="10515600" cy="64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Finding clarity using data</a:t>
            </a:r>
          </a:p>
        </p:txBody>
      </p:sp>
    </p:spTree>
    <p:extLst>
      <p:ext uri="{BB962C8B-B14F-4D97-AF65-F5344CB8AC3E}">
        <p14:creationId xmlns:p14="http://schemas.microsoft.com/office/powerpoint/2010/main" val="64120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Single-Sample T-tests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638523"/>
            <a:ext cx="4762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Need a DV on an interval/ratio scale,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IV defines one sample,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you do not know the population standard deviation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0" y="1772722"/>
            <a:ext cx="3570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B0063-8F5F-BA4C-8696-F2654F1DEBC7}"/>
              </a:ext>
            </a:extLst>
          </p:cNvPr>
          <p:cNvSpPr/>
          <p:nvPr/>
        </p:nvSpPr>
        <p:spPr>
          <a:xfrm>
            <a:off x="6032501" y="1794450"/>
            <a:ext cx="532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accent3"/>
                </a:solidFill>
                <a:latin typeface="Consolas" charset="0"/>
                <a:cs typeface="Consolas" charset="0"/>
              </a:rPr>
              <a:t>Slightly different distribution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B5463-F60C-AA44-AA86-7F28AA0B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1" y="3500415"/>
            <a:ext cx="5168900" cy="27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T-Tests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81692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E7469-6DC1-C542-A3A0-2B60CBF260BB}"/>
              </a:ext>
            </a:extLst>
          </p:cNvPr>
          <p:cNvSpPr/>
          <p:nvPr/>
        </p:nvSpPr>
        <p:spPr>
          <a:xfrm>
            <a:off x="2209800" y="18460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6-step approach!</a:t>
            </a:r>
            <a:endParaRPr lang="en-US" sz="2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3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4762907"/>
            <a:ext cx="73649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interval/ratio DV and an IV that is for a single sample (group)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3FFB4-DEAD-FE4C-8A8C-D7AE343CDADB}"/>
              </a:ext>
            </a:extLst>
          </p:cNvPr>
          <p:cNvSpPr/>
          <p:nvPr/>
        </p:nvSpPr>
        <p:spPr>
          <a:xfrm>
            <a:off x="3823777" y="3296553"/>
            <a:ext cx="736492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outcome needs to be normal (for small samples)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2C9E31F0-4B9F-2643-853B-DE67A7DC9527}"/>
              </a:ext>
            </a:extLst>
          </p:cNvPr>
          <p:cNvSpPr/>
          <p:nvPr/>
        </p:nvSpPr>
        <p:spPr>
          <a:xfrm rot="5400000" flipH="1">
            <a:off x="2818427" y="3702081"/>
            <a:ext cx="939342" cy="85038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96777" y="3835162"/>
            <a:ext cx="736492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variance of our sample is supposed to match the population variance (but do we know it?)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159509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1321876" y="3096499"/>
            <a:ext cx="9625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Histograms, skew and kurtosis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Hard to assess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𝑐𝑙𝑎𝑠𝑠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𝑝𝑜𝑝𝑢𝑙𝑎𝑡𝑖𝑜𝑛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class’s mean is different than the population 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𝑐𝑙𝑎𝑠𝑠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𝑝𝑜𝑝𝑢𝑙𝑎𝑡𝑖𝑜𝑛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class and the population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73404" r="-199582" b="-1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class’s mean is different than the population 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33607" r="-199582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class and the population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31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39800" y="3771026"/>
            <a:ext cx="530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Before analyzing the data, we define the critical regions (generally based on an alpha = .05)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641BF-5204-D943-ADA1-8B351036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58" y="3220834"/>
            <a:ext cx="4895494" cy="30105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30F44-F0BF-B44E-8D92-0576089E12D6}"/>
              </a:ext>
            </a:extLst>
          </p:cNvPr>
          <p:cNvGrpSpPr/>
          <p:nvPr/>
        </p:nvGrpSpPr>
        <p:grpSpPr>
          <a:xfrm>
            <a:off x="7404100" y="4812859"/>
            <a:ext cx="4051300" cy="1307449"/>
            <a:chOff x="7404100" y="4812859"/>
            <a:chExt cx="4051300" cy="13074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ACB965-EDD4-144F-B457-4B76AFFA7CD9}"/>
                </a:ext>
              </a:extLst>
            </p:cNvPr>
            <p:cNvCxnSpPr/>
            <p:nvPr/>
          </p:nvCxnSpPr>
          <p:spPr>
            <a:xfrm>
              <a:off x="80518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606A8A-B9B0-DC46-AD0F-C461285DCCE6}"/>
                </a:ext>
              </a:extLst>
            </p:cNvPr>
            <p:cNvCxnSpPr/>
            <p:nvPr/>
          </p:nvCxnSpPr>
          <p:spPr>
            <a:xfrm>
              <a:off x="106934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029505-ECD9-D747-83AD-B60B39342FAF}"/>
                </a:ext>
              </a:extLst>
            </p:cNvPr>
            <p:cNvCxnSpPr/>
            <p:nvPr/>
          </p:nvCxnSpPr>
          <p:spPr>
            <a:xfrm flipH="1">
              <a:off x="7404100" y="5466583"/>
              <a:ext cx="5461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1E1FE6-AB1B-AC4D-8135-732760347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800" y="5466583"/>
              <a:ext cx="6096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4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5" y="172995"/>
            <a:ext cx="10997513" cy="3235281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23BF1-B6D7-CF47-A0A4-F6DA0DABA294}"/>
              </a:ext>
            </a:extLst>
          </p:cNvPr>
          <p:cNvSpPr/>
          <p:nvPr/>
        </p:nvSpPr>
        <p:spPr>
          <a:xfrm>
            <a:off x="1055911" y="3186251"/>
            <a:ext cx="108258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Hypothesis Testing with Z Scores (continued</a:t>
            </a:r>
            <a:r>
              <a:rPr lang="en-US" sz="32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endParaRPr lang="en-US" sz="40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Hypothesis Testing with t-tests (one sample, independent samples, and paired-samples)</a:t>
            </a:r>
          </a:p>
        </p:txBody>
      </p:sp>
    </p:spTree>
    <p:extLst>
      <p:ext uri="{BB962C8B-B14F-4D97-AF65-F5344CB8AC3E}">
        <p14:creationId xmlns:p14="http://schemas.microsoft.com/office/powerpoint/2010/main" val="93725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90600" y="4011987"/>
            <a:ext cx="567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I’ll provide a table for you for the t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Base on alpha and a specific </a:t>
            </a:r>
            <a:r>
              <a:rPr lang="en-US" sz="2800" b="1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df</a:t>
            </a:r>
            <a:endParaRPr lang="en-US" sz="28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/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𝒅𝒇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𝑵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A4C130-251F-A240-9F5C-5729A5F2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16" y="-636676"/>
            <a:ext cx="5027836" cy="7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90600" y="4011987"/>
            <a:ext cx="567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I’ll provide a table for you for the t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Base on alpha and a specific </a:t>
            </a:r>
            <a:r>
              <a:rPr lang="en-US" sz="2800" b="1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df</a:t>
            </a:r>
            <a:endParaRPr lang="en-US" sz="28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/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𝒅𝒇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𝑵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A4C130-251F-A240-9F5C-5729A5F2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16" y="-636676"/>
            <a:ext cx="5027836" cy="7494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2A4470-CB93-2B42-A638-EB9FC4F7DE82}"/>
              </a:ext>
            </a:extLst>
          </p:cNvPr>
          <p:cNvSpPr/>
          <p:nvPr/>
        </p:nvSpPr>
        <p:spPr>
          <a:xfrm>
            <a:off x="9646070" y="5996774"/>
            <a:ext cx="673100" cy="2795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A1644A-62B4-2F44-A523-8F0FB38AFD87}"/>
              </a:ext>
            </a:extLst>
          </p:cNvPr>
          <p:cNvCxnSpPr/>
          <p:nvPr/>
        </p:nvCxnSpPr>
        <p:spPr>
          <a:xfrm>
            <a:off x="7534334" y="6147998"/>
            <a:ext cx="2057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54438-4AB6-4C47-90D2-C95BC0D47307}"/>
              </a:ext>
            </a:extLst>
          </p:cNvPr>
          <p:cNvCxnSpPr>
            <a:cxnSpLocks/>
          </p:cNvCxnSpPr>
          <p:nvPr/>
        </p:nvCxnSpPr>
        <p:spPr>
          <a:xfrm>
            <a:off x="9982200" y="812800"/>
            <a:ext cx="0" cy="50150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/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/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So our critical regions is defined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 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onsolas" charset="0"/>
                  <a:cs typeface="Consolas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blipFill>
                <a:blip r:embed="rId4"/>
                <a:stretch>
                  <a:fillRect t="-4505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/>
              <p:nvPr/>
            </p:nvSpPr>
            <p:spPr>
              <a:xfrm>
                <a:off x="2286000" y="3660309"/>
                <a:ext cx="7785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The SEM,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𝝁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, and M will be given to you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60309"/>
                <a:ext cx="7785100" cy="523220"/>
              </a:xfrm>
              <a:prstGeom prst="rect">
                <a:avLst/>
              </a:prstGeom>
              <a:blipFill>
                <a:blip r:embed="rId3"/>
                <a:stretch>
                  <a:fillRect l="-653" t="-12195" r="-65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27781-6779-CA48-96CD-3E7F6E6F6CAC}"/>
                  </a:ext>
                </a:extLst>
              </p:cNvPr>
              <p:cNvSpPr txBox="1"/>
              <p:nvPr/>
            </p:nvSpPr>
            <p:spPr>
              <a:xfrm>
                <a:off x="4729531" y="1705971"/>
                <a:ext cx="2855269" cy="1617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27781-6779-CA48-96CD-3E7F6E6F6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31" y="1705971"/>
                <a:ext cx="2855269" cy="1617751"/>
              </a:xfrm>
              <a:prstGeom prst="rect">
                <a:avLst/>
              </a:prstGeom>
              <a:blipFill>
                <a:blip r:embed="rId4"/>
                <a:stretch>
                  <a:fillRect t="-34109" r="-1333" b="-1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402F19-A5A0-3542-B759-AE038D4FA4E7}"/>
                  </a:ext>
                </a:extLst>
              </p:cNvPr>
              <p:cNvSpPr txBox="1"/>
              <p:nvPr/>
            </p:nvSpPr>
            <p:spPr>
              <a:xfrm>
                <a:off x="2209800" y="4485109"/>
                <a:ext cx="7785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 and 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Or</a:t>
                </a: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it, look up its p-value, and compare to our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level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402F19-A5A0-3542-B759-AE038D4F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85109"/>
                <a:ext cx="7785100" cy="1815882"/>
              </a:xfrm>
              <a:prstGeom prst="rect">
                <a:avLst/>
              </a:prstGeom>
              <a:blipFill>
                <a:blip r:embed="rId5"/>
                <a:stretch>
                  <a:fillRect l="-326" t="-2778" r="-2932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5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17414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One of the main effect size estimates is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Cohen’s d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4941902" y="2758923"/>
                <a:ext cx="2308196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02" y="2758923"/>
                <a:ext cx="2308196" cy="1037143"/>
              </a:xfrm>
              <a:prstGeom prst="rect">
                <a:avLst/>
              </a:prstGeom>
              <a:blipFill>
                <a:blip r:embed="rId3"/>
                <a:stretch>
                  <a:fillRect l="-3825" t="-8434" r="-2732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60F6F4-904B-5E4C-BA9A-6719B53D6AF3}"/>
              </a:ext>
            </a:extLst>
          </p:cNvPr>
          <p:cNvGraphicFramePr>
            <a:graphicFrameLocks noGrp="1"/>
          </p:cNvGraphicFramePr>
          <p:nvPr/>
        </p:nvGraphicFramePr>
        <p:xfrm>
          <a:off x="2273300" y="4185770"/>
          <a:ext cx="7645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4006104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605256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Size of the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9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6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5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1003300" y="2641529"/>
            <a:ext cx="1035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Put your results into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F116-D28F-334E-893D-8C3EF434488B}"/>
              </a:ext>
            </a:extLst>
          </p:cNvPr>
          <p:cNvSpPr txBox="1"/>
          <p:nvPr/>
        </p:nvSpPr>
        <p:spPr>
          <a:xfrm>
            <a:off x="1003300" y="4033370"/>
            <a:ext cx="1035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Use the example on </a:t>
            </a:r>
            <a:r>
              <a:rPr lang="en-US" sz="40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page 216 </a:t>
            </a:r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as a template</a:t>
            </a:r>
          </a:p>
        </p:txBody>
      </p:sp>
    </p:spTree>
    <p:extLst>
      <p:ext uri="{BB962C8B-B14F-4D97-AF65-F5344CB8AC3E}">
        <p14:creationId xmlns:p14="http://schemas.microsoft.com/office/powerpoint/2010/main" val="23583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Independent Samples t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-test vs One-Sample 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807014C-46E6-304C-8B27-B66CB2B249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8" y="1824566"/>
              <a:ext cx="10806114" cy="4044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038">
                      <a:extLst>
                        <a:ext uri="{9D8B030D-6E8A-4147-A177-3AD203B41FA5}">
                          <a16:colId xmlns:a16="http://schemas.microsoft.com/office/drawing/2014/main" val="2554903296"/>
                        </a:ext>
                      </a:extLst>
                    </a:gridCol>
                    <a:gridCol w="3217864">
                      <a:extLst>
                        <a:ext uri="{9D8B030D-6E8A-4147-A177-3AD203B41FA5}">
                          <a16:colId xmlns:a16="http://schemas.microsoft.com/office/drawing/2014/main" val="2875875809"/>
                        </a:ext>
                      </a:extLst>
                    </a:gridCol>
                    <a:gridCol w="3986212">
                      <a:extLst>
                        <a:ext uri="{9D8B030D-6E8A-4147-A177-3AD203B41FA5}">
                          <a16:colId xmlns:a16="http://schemas.microsoft.com/office/drawing/2014/main" val="8895133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67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and</a:t>
                          </a:r>
                          <a:r>
                            <a:rPr lang="en-US" sz="2400" baseline="0" dirty="0"/>
                            <a:t> want to </a:t>
                          </a:r>
                          <a:r>
                            <a:rPr lang="en-US" sz="2400" b="1" baseline="0" dirty="0"/>
                            <a:t>compare our single sample </a:t>
                          </a:r>
                          <a:r>
                            <a:rPr lang="en-US" sz="2400" baseline="0" dirty="0"/>
                            <a:t>to it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One-Sample 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𝑆𝐷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426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Have </a:t>
                          </a:r>
                          <a:r>
                            <a:rPr lang="en-US" sz="2400" b="1" dirty="0"/>
                            <a:t>two independent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groups that you want to compare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Independent</a:t>
                          </a:r>
                          <a:r>
                            <a:rPr lang="en-US" sz="2400" baseline="0" dirty="0"/>
                            <a:t> Samples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 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is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a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pooled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Cambria Math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standard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deviation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9665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07014C-46E6-304C-8B27-B66CB2B24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762569"/>
                  </p:ext>
                </p:extLst>
              </p:nvPr>
            </p:nvGraphicFramePr>
            <p:xfrm>
              <a:off x="838198" y="1824566"/>
              <a:ext cx="10806114" cy="4044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0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54903296"/>
                        </a:ext>
                      </a:extLst>
                    </a:gridCol>
                    <a:gridCol w="32178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5875809"/>
                        </a:ext>
                      </a:extLst>
                    </a:gridCol>
                    <a:gridCol w="39862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89513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7736764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</a:t>
                          </a:r>
                          <a:r>
                            <a:rPr lang="en-US" sz="2400" dirty="0" smtClean="0"/>
                            <a:t>and</a:t>
                          </a:r>
                          <a:r>
                            <a:rPr lang="en-US" sz="2400" baseline="0" dirty="0" smtClean="0"/>
                            <a:t> want to </a:t>
                          </a:r>
                          <a:r>
                            <a:rPr lang="en-US" sz="2400" b="1" baseline="0" dirty="0" smtClean="0"/>
                            <a:t>compare our single sample </a:t>
                          </a:r>
                          <a:r>
                            <a:rPr lang="en-US" sz="2400" baseline="0" dirty="0" smtClean="0"/>
                            <a:t>to it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One-Sample 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1407" t="-42564" r="-612" b="-25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35426621"/>
                      </a:ext>
                    </a:extLst>
                  </a:tr>
                  <a:tr h="2398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Have </a:t>
                          </a:r>
                          <a:r>
                            <a:rPr lang="en-US" sz="2400" b="1" dirty="0" smtClean="0"/>
                            <a:t>two independent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groups that you want to compare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Independent</a:t>
                          </a:r>
                          <a:r>
                            <a:rPr lang="en-US" sz="2400" baseline="0" dirty="0" smtClean="0"/>
                            <a:t> Samples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/>
                            <a:t>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1407" t="-70558" r="-612" b="-251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596658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722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288" cy="1325563"/>
          </a:xfrm>
        </p:spPr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Still using the </a:t>
            </a:r>
            <a:r>
              <a:rPr lang="en-US" b="1">
                <a:latin typeface="Consolas" charset="0"/>
                <a:ea typeface="Consolas" charset="0"/>
                <a:cs typeface="Consolas" charset="0"/>
              </a:rPr>
              <a:t>same t-distribution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B5463-F60C-AA44-AA86-7F28AA0B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4" y="2277109"/>
            <a:ext cx="7648576" cy="4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167036"/>
            <a:ext cx="5491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Need a DV on an interval/ratio scale,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IV defines two different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The groups are independent (not repeated measures)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72263" y="682674"/>
          <a:ext cx="5091112" cy="534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6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5" y="172996"/>
            <a:ext cx="10997513" cy="137247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29BA26-EFF2-3344-98AA-4592B33D1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33388"/>
              </p:ext>
            </p:extLst>
          </p:nvPr>
        </p:nvGraphicFramePr>
        <p:xfrm>
          <a:off x="741609" y="1710628"/>
          <a:ext cx="1092665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146">
                  <a:extLst>
                    <a:ext uri="{9D8B030D-6E8A-4147-A177-3AD203B41FA5}">
                      <a16:colId xmlns:a16="http://schemas.microsoft.com/office/drawing/2014/main" val="2554903296"/>
                    </a:ext>
                  </a:extLst>
                </a:gridCol>
                <a:gridCol w="5209504">
                  <a:extLst>
                    <a:ext uri="{9D8B030D-6E8A-4147-A177-3AD203B41FA5}">
                      <a16:colId xmlns:a16="http://schemas.microsoft.com/office/drawing/2014/main" val="287587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Situation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Test to Use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67643"/>
                  </a:ext>
                </a:extLst>
              </a:tr>
              <a:tr h="49802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Single Group: </a:t>
                      </a:r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Know population mean and standard deviation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Z-Test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42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Single Group: </a:t>
                      </a:r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Know population mean but not the standard deviation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One-Sample T-Test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6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Have </a:t>
                      </a:r>
                      <a:r>
                        <a:rPr lang="en-US" sz="22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two independent</a:t>
                      </a:r>
                      <a:r>
                        <a:rPr lang="en-US" sz="22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groups that you want to compare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Independent</a:t>
                      </a:r>
                      <a:r>
                        <a:rPr lang="en-US" sz="22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Samples</a:t>
                      </a:r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T-Test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6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Have </a:t>
                      </a:r>
                      <a:r>
                        <a:rPr lang="en-US" sz="22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same individuals</a:t>
                      </a:r>
                      <a:r>
                        <a:rPr lang="en-US" sz="22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measured two times (or matched pairs)</a:t>
                      </a:r>
                      <a:endParaRPr lang="en-US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Paired </a:t>
                      </a:r>
                      <a:r>
                        <a:rPr lang="en-US" sz="22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Samples</a:t>
                      </a:r>
                    </a:p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T-Test</a:t>
                      </a:r>
                    </a:p>
                    <a:p>
                      <a:pPr algn="ctr"/>
                      <a:r>
                        <a:rPr lang="en-US" sz="2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(Dependent Samples T-Test)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7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T-Tests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81692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E7469-6DC1-C542-A3A0-2B60CBF260BB}"/>
              </a:ext>
            </a:extLst>
          </p:cNvPr>
          <p:cNvSpPr/>
          <p:nvPr/>
        </p:nvSpPr>
        <p:spPr>
          <a:xfrm>
            <a:off x="2209800" y="18460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same 6 step approach!</a:t>
            </a:r>
            <a:endParaRPr lang="en-US" sz="2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5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4762907"/>
            <a:ext cx="7364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interval/ratio DV and an IV defines two groups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3FFB4-DEAD-FE4C-8A8C-D7AE343CDADB}"/>
              </a:ext>
            </a:extLst>
          </p:cNvPr>
          <p:cNvSpPr/>
          <p:nvPr/>
        </p:nvSpPr>
        <p:spPr>
          <a:xfrm>
            <a:off x="3823777" y="3296553"/>
            <a:ext cx="736492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outcome needs to be normal (for small samples)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2C9E31F0-4B9F-2643-853B-DE67A7DC9527}"/>
              </a:ext>
            </a:extLst>
          </p:cNvPr>
          <p:cNvSpPr/>
          <p:nvPr/>
        </p:nvSpPr>
        <p:spPr>
          <a:xfrm rot="5400000" flipH="1">
            <a:off x="2818427" y="3702081"/>
            <a:ext cx="939342" cy="85038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5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96777" y="3835162"/>
            <a:ext cx="736492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variances of the two groups should be equal (although we can handle not equality)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159509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6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1321876" y="3096499"/>
            <a:ext cx="9625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Histograms, skew and kurtosis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Homogeneity: </a:t>
            </a:r>
            <a:r>
              <a:rPr lang="en-US" sz="3200" b="1" dirty="0" err="1">
                <a:solidFill>
                  <a:schemeClr val="tx2"/>
                </a:solidFill>
                <a:latin typeface="Consolas" charset="0"/>
                <a:cs typeface="Consolas" charset="0"/>
              </a:rPr>
              <a:t>Levene’s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Test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𝑔𝑟𝑜𝑢𝑝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𝑔𝑟𝑜𝑢𝑝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One</a:t>
                          </a:r>
                          <a:r>
                            <a:rPr lang="en-US" sz="2400" baseline="0" dirty="0"/>
                            <a:t> of the groups’ </a:t>
                          </a:r>
                          <a:r>
                            <a:rPr lang="en-US" sz="2400" dirty="0"/>
                            <a:t>means is different than the</a:t>
                          </a:r>
                          <a:r>
                            <a:rPr lang="en-US" sz="2400" baseline="0" dirty="0"/>
                            <a:t> other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𝑔𝑟𝑜𝑢𝑝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𝑔𝑟𝑜𝑢𝑝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group 1 and the group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823901"/>
                  </p:ext>
                </p:extLst>
              </p:nvPr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387907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500" t="-72449" r="-200605" b="-14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One</a:t>
                          </a:r>
                          <a:r>
                            <a:rPr lang="en-US" sz="2400" baseline="0" dirty="0" smtClean="0"/>
                            <a:t> of the groups’ </a:t>
                          </a:r>
                          <a:r>
                            <a:rPr lang="en-US" sz="2400" dirty="0" smtClean="0"/>
                            <a:t>means </a:t>
                          </a:r>
                          <a:r>
                            <a:rPr lang="en-US" sz="2400" dirty="0"/>
                            <a:t>is different than </a:t>
                          </a:r>
                          <a:r>
                            <a:rPr lang="en-US" sz="2400" dirty="0" smtClean="0"/>
                            <a:t>the</a:t>
                          </a:r>
                          <a:r>
                            <a:rPr lang="en-US" sz="2400" baseline="0" dirty="0" smtClean="0"/>
                            <a:t> other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8919553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500" t="-132549" r="-200605" b="-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</a:t>
                          </a:r>
                          <a:r>
                            <a:rPr lang="en-US" sz="2400" dirty="0" smtClean="0"/>
                            <a:t>group 1 and </a:t>
                          </a:r>
                          <a:r>
                            <a:rPr lang="en-US" sz="2400" dirty="0"/>
                            <a:t>the </a:t>
                          </a:r>
                          <a:r>
                            <a:rPr lang="en-US" sz="2400" dirty="0" smtClean="0"/>
                            <a:t>group 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2682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39800" y="3771026"/>
            <a:ext cx="530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Before analyzing the data, we define the critical regions (generally based on an alpha = .05)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641BF-5204-D943-ADA1-8B351036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58" y="3220834"/>
            <a:ext cx="4895494" cy="30105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30F44-F0BF-B44E-8D92-0576089E12D6}"/>
              </a:ext>
            </a:extLst>
          </p:cNvPr>
          <p:cNvGrpSpPr/>
          <p:nvPr/>
        </p:nvGrpSpPr>
        <p:grpSpPr>
          <a:xfrm>
            <a:off x="7404100" y="4812859"/>
            <a:ext cx="4051300" cy="1307449"/>
            <a:chOff x="7404100" y="4812859"/>
            <a:chExt cx="4051300" cy="13074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ACB965-EDD4-144F-B457-4B76AFFA7CD9}"/>
                </a:ext>
              </a:extLst>
            </p:cNvPr>
            <p:cNvCxnSpPr/>
            <p:nvPr/>
          </p:nvCxnSpPr>
          <p:spPr>
            <a:xfrm>
              <a:off x="80518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606A8A-B9B0-DC46-AD0F-C461285DCCE6}"/>
                </a:ext>
              </a:extLst>
            </p:cNvPr>
            <p:cNvCxnSpPr/>
            <p:nvPr/>
          </p:nvCxnSpPr>
          <p:spPr>
            <a:xfrm>
              <a:off x="106934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029505-ECD9-D747-83AD-B60B39342FAF}"/>
                </a:ext>
              </a:extLst>
            </p:cNvPr>
            <p:cNvCxnSpPr/>
            <p:nvPr/>
          </p:nvCxnSpPr>
          <p:spPr>
            <a:xfrm flipH="1">
              <a:off x="7404100" y="5466583"/>
              <a:ext cx="5461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1E1FE6-AB1B-AC4D-8135-732760347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800" y="5466583"/>
              <a:ext cx="6096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0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Z-Scores for an Individual 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D6FF3-A519-5444-B733-6E10BCA55F75}"/>
              </a:ext>
            </a:extLst>
          </p:cNvPr>
          <p:cNvSpPr txBox="1"/>
          <p:nvPr/>
        </p:nvSpPr>
        <p:spPr>
          <a:xfrm>
            <a:off x="838200" y="3153796"/>
            <a:ext cx="10515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Tells us:</a:t>
            </a:r>
          </a:p>
          <a:p>
            <a:endParaRPr lang="en-US" sz="20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If the score is </a:t>
            </a: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above or below the mean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How large (</a:t>
            </a:r>
            <a:r>
              <a:rPr lang="en-US" sz="32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the magnitude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) the deviation from the mean is to other data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19DC5-F382-C84B-852B-EE3DB37B7DA1}"/>
                  </a:ext>
                </a:extLst>
              </p:cNvPr>
              <p:cNvSpPr txBox="1"/>
              <p:nvPr/>
            </p:nvSpPr>
            <p:spPr>
              <a:xfrm>
                <a:off x="4699880" y="1845898"/>
                <a:ext cx="2792239" cy="1152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19DC5-F382-C84B-852B-EE3DB37B7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80" y="1845898"/>
                <a:ext cx="2792239" cy="1152688"/>
              </a:xfrm>
              <a:prstGeom prst="rect">
                <a:avLst/>
              </a:prstGeom>
              <a:blipFill>
                <a:blip r:embed="rId3"/>
                <a:stretch>
                  <a:fillRect t="-8696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06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90600" y="4011987"/>
            <a:ext cx="567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I’ll provide a table for you for the t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Base on alpha and a specific </a:t>
            </a:r>
            <a:r>
              <a:rPr lang="en-US" sz="2800" b="1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df</a:t>
            </a:r>
            <a:endParaRPr lang="en-US" sz="28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/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𝒅𝒇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B19899-03D0-594E-A69F-17CDEE55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A4C130-251F-A240-9F5C-5729A5F2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16" y="-636676"/>
            <a:ext cx="5027836" cy="7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4C130-251F-A240-9F5C-5729A5F2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16" y="-636676"/>
            <a:ext cx="5027836" cy="7494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2A4470-CB93-2B42-A638-EB9FC4F7DE82}"/>
              </a:ext>
            </a:extLst>
          </p:cNvPr>
          <p:cNvSpPr/>
          <p:nvPr/>
        </p:nvSpPr>
        <p:spPr>
          <a:xfrm>
            <a:off x="9646070" y="5996774"/>
            <a:ext cx="673100" cy="2795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A1644A-62B4-2F44-A523-8F0FB38AFD87}"/>
              </a:ext>
            </a:extLst>
          </p:cNvPr>
          <p:cNvCxnSpPr/>
          <p:nvPr/>
        </p:nvCxnSpPr>
        <p:spPr>
          <a:xfrm>
            <a:off x="7534334" y="6147998"/>
            <a:ext cx="2057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54438-4AB6-4C47-90D2-C95BC0D47307}"/>
              </a:ext>
            </a:extLst>
          </p:cNvPr>
          <p:cNvCxnSpPr>
            <a:cxnSpLocks/>
          </p:cNvCxnSpPr>
          <p:nvPr/>
        </p:nvCxnSpPr>
        <p:spPr>
          <a:xfrm>
            <a:off x="9982200" y="812800"/>
            <a:ext cx="0" cy="50150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13A1C5-9DFD-0D4A-9EE3-C7DF67B83E6B}"/>
              </a:ext>
            </a:extLst>
          </p:cNvPr>
          <p:cNvSpPr txBox="1"/>
          <p:nvPr/>
        </p:nvSpPr>
        <p:spPr>
          <a:xfrm>
            <a:off x="990600" y="4011987"/>
            <a:ext cx="567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I’ll provide a table for you for the t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Base on alpha and a specific </a:t>
            </a:r>
            <a:r>
              <a:rPr lang="en-US" sz="2800" b="1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df</a:t>
            </a:r>
            <a:endParaRPr lang="en-US" sz="28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364439-AA0C-1D47-9017-2FB662CD79BC}"/>
                  </a:ext>
                </a:extLst>
              </p:cNvPr>
              <p:cNvSpPr txBox="1"/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𝒅𝒇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onsolas" charset="0"/>
                              <a:cs typeface="Consolas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364439-AA0C-1D47-9017-2FB662CD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06" y="6094740"/>
                <a:ext cx="3352800" cy="52322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6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/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/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So our critical regions is defined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 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onsolas" charset="0"/>
                  <a:cs typeface="Consolas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blipFill>
                <a:blip r:embed="rId4"/>
                <a:stretch>
                  <a:fillRect t="-4505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1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uiExpan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/>
              <p:nvPr/>
            </p:nvSpPr>
            <p:spPr>
              <a:xfrm>
                <a:off x="2286000" y="3660309"/>
                <a:ext cx="7785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The SEM,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𝝁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, and M will be given to you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60309"/>
                <a:ext cx="7785100" cy="523220"/>
              </a:xfrm>
              <a:prstGeom prst="rect">
                <a:avLst/>
              </a:prstGeom>
              <a:blipFill>
                <a:blip r:embed="rId3"/>
                <a:stretch>
                  <a:fillRect l="-653" t="-12195" r="-65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27781-6779-CA48-96CD-3E7F6E6F6CAC}"/>
                  </a:ext>
                </a:extLst>
              </p:cNvPr>
              <p:cNvSpPr txBox="1"/>
              <p:nvPr/>
            </p:nvSpPr>
            <p:spPr>
              <a:xfrm>
                <a:off x="3204113" y="1690688"/>
                <a:ext cx="5948873" cy="1637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A27781-6779-CA48-96CD-3E7F6E6F6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113" y="1690688"/>
                <a:ext cx="5948873" cy="1637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402F19-A5A0-3542-B759-AE038D4FA4E7}"/>
                  </a:ext>
                </a:extLst>
              </p:cNvPr>
              <p:cNvSpPr txBox="1"/>
              <p:nvPr/>
            </p:nvSpPr>
            <p:spPr>
              <a:xfrm>
                <a:off x="2286000" y="4515329"/>
                <a:ext cx="7785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 and 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Or</a:t>
                </a: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it, look up its p-value, and compare to our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level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402F19-A5A0-3542-B759-AE038D4F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15329"/>
                <a:ext cx="77851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92" t="-3356" r="-297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17414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One of the main effect size estimates is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Cohen’s d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4941902" y="2758923"/>
                <a:ext cx="2788649" cy="1191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02" y="2758923"/>
                <a:ext cx="2788649" cy="1191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60F6F4-904B-5E4C-BA9A-6719B53D6AF3}"/>
              </a:ext>
            </a:extLst>
          </p:cNvPr>
          <p:cNvGraphicFramePr>
            <a:graphicFrameLocks noGrp="1"/>
          </p:cNvGraphicFramePr>
          <p:nvPr/>
        </p:nvGraphicFramePr>
        <p:xfrm>
          <a:off x="2273300" y="4185770"/>
          <a:ext cx="7645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4006104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605256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Size of the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9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6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5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1003300" y="2641529"/>
            <a:ext cx="1035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Put your results into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F116-D28F-334E-893D-8C3EF434488B}"/>
              </a:ext>
            </a:extLst>
          </p:cNvPr>
          <p:cNvSpPr txBox="1"/>
          <p:nvPr/>
        </p:nvSpPr>
        <p:spPr>
          <a:xfrm>
            <a:off x="1003300" y="4033370"/>
            <a:ext cx="1035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Use the example on </a:t>
            </a:r>
            <a:r>
              <a:rPr lang="en-US" sz="40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page XX </a:t>
            </a:r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as a template</a:t>
            </a:r>
          </a:p>
        </p:txBody>
      </p:sp>
    </p:spTree>
    <p:extLst>
      <p:ext uri="{BB962C8B-B14F-4D97-AF65-F5344CB8AC3E}">
        <p14:creationId xmlns:p14="http://schemas.microsoft.com/office/powerpoint/2010/main" val="20754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Paired Samples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807014C-46E6-304C-8B27-B66CB2B249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806099"/>
              <a:ext cx="10806114" cy="443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038">
                      <a:extLst>
                        <a:ext uri="{9D8B030D-6E8A-4147-A177-3AD203B41FA5}">
                          <a16:colId xmlns:a16="http://schemas.microsoft.com/office/drawing/2014/main" val="2554903296"/>
                        </a:ext>
                      </a:extLst>
                    </a:gridCol>
                    <a:gridCol w="3217864">
                      <a:extLst>
                        <a:ext uri="{9D8B030D-6E8A-4147-A177-3AD203B41FA5}">
                          <a16:colId xmlns:a16="http://schemas.microsoft.com/office/drawing/2014/main" val="2875875809"/>
                        </a:ext>
                      </a:extLst>
                    </a:gridCol>
                    <a:gridCol w="3986212">
                      <a:extLst>
                        <a:ext uri="{9D8B030D-6E8A-4147-A177-3AD203B41FA5}">
                          <a16:colId xmlns:a16="http://schemas.microsoft.com/office/drawing/2014/main" val="8895133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67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Have </a:t>
                          </a:r>
                          <a:r>
                            <a:rPr lang="en-US" sz="2400" b="1" dirty="0"/>
                            <a:t>two independent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groups that you want to compare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Independent</a:t>
                          </a:r>
                          <a:r>
                            <a:rPr lang="en-US" sz="2400" baseline="0" dirty="0"/>
                            <a:t> Samples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 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426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Have </a:t>
                          </a:r>
                          <a:r>
                            <a:rPr lang="en-US" sz="2400" b="1" dirty="0"/>
                            <a:t>same individuals</a:t>
                          </a:r>
                          <a:r>
                            <a:rPr lang="en-US" sz="2400" b="1" baseline="0" dirty="0"/>
                            <a:t> measured two times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Paired </a:t>
                          </a:r>
                          <a:r>
                            <a:rPr lang="en-US" sz="2400" baseline="0" dirty="0"/>
                            <a:t>Samples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 T-Test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(Dependent Samples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T-Test)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𝑑𝑖𝑓𝑓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𝑑𝑖𝑓𝑓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  <m:t>𝐷𝐼𝐹𝐹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𝐷𝐼𝐹𝐹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is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the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standard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Cambria Math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devation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of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the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difference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9665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07014C-46E6-304C-8B27-B66CB2B24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450513"/>
                  </p:ext>
                </p:extLst>
              </p:nvPr>
            </p:nvGraphicFramePr>
            <p:xfrm>
              <a:off x="838200" y="1806099"/>
              <a:ext cx="10806114" cy="443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0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54903296"/>
                        </a:ext>
                      </a:extLst>
                    </a:gridCol>
                    <a:gridCol w="32178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5875809"/>
                        </a:ext>
                      </a:extLst>
                    </a:gridCol>
                    <a:gridCol w="39862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89513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77367643"/>
                      </a:ext>
                    </a:extLst>
                  </a:tr>
                  <a:tr h="1638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Have </a:t>
                          </a:r>
                          <a:r>
                            <a:rPr lang="en-US" sz="2400" b="1" dirty="0" smtClean="0"/>
                            <a:t>two independent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groups that you want to compare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Independent</a:t>
                          </a:r>
                          <a:r>
                            <a:rPr lang="en-US" sz="2400" baseline="0" dirty="0" smtClean="0"/>
                            <a:t> Samples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/>
                            <a:t>T-Test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1407" t="-30855" r="-612" b="-179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35426621"/>
                      </a:ext>
                    </a:extLst>
                  </a:tr>
                  <a:tr h="2338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Have </a:t>
                          </a:r>
                          <a:r>
                            <a:rPr lang="en-US" sz="2400" b="1" dirty="0" smtClean="0"/>
                            <a:t>same individuals</a:t>
                          </a:r>
                          <a:r>
                            <a:rPr lang="en-US" sz="2400" b="1" baseline="0" dirty="0" smtClean="0"/>
                            <a:t> measured two times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Paired </a:t>
                          </a:r>
                          <a:r>
                            <a:rPr lang="en-US" sz="2400" baseline="0" dirty="0" smtClean="0"/>
                            <a:t>Samples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 T-Test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(Dependent Samples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T-Test)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1407" t="-91667" r="-612" b="-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596658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228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167036"/>
            <a:ext cx="54911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Need a DV on an interval/ratio scale,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IV defines two time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Same individuals measured twice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72263" y="682674"/>
          <a:ext cx="5091113" cy="534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Time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Time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676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5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Z for a Sample Mean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E934A-05EB-A141-80B0-F32AD9B7BD11}"/>
                  </a:ext>
                </a:extLst>
              </p:cNvPr>
              <p:cNvSpPr txBox="1"/>
              <p:nvPr/>
            </p:nvSpPr>
            <p:spPr>
              <a:xfrm>
                <a:off x="3974617" y="1690688"/>
                <a:ext cx="4242765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𝑀𝑒𝑎𝑛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𝑆𝐸𝑀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E934A-05EB-A141-80B0-F32AD9B7B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617" y="1690688"/>
                <a:ext cx="4242765" cy="1033553"/>
              </a:xfrm>
              <a:prstGeom prst="rect">
                <a:avLst/>
              </a:prstGeom>
              <a:blipFill>
                <a:blip r:embed="rId3"/>
                <a:stretch>
                  <a:fillRect l="-1791" t="-8434" r="-1493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999DE1-6C56-CF4C-B508-3AE9F297BB60}"/>
                  </a:ext>
                </a:extLst>
              </p:cNvPr>
              <p:cNvSpPr txBox="1"/>
              <p:nvPr/>
            </p:nvSpPr>
            <p:spPr>
              <a:xfrm>
                <a:off x="4898363" y="3286109"/>
                <a:ext cx="2395271" cy="10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𝑆𝐸𝑀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999DE1-6C56-CF4C-B508-3AE9F297B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363" y="3286109"/>
                <a:ext cx="2395271" cy="1048557"/>
              </a:xfrm>
              <a:prstGeom prst="rect">
                <a:avLst/>
              </a:prstGeom>
              <a:blipFill>
                <a:blip r:embed="rId4"/>
                <a:stretch>
                  <a:fillRect l="-3704" r="-3175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D9BB3E-BFF5-F442-9702-6120A6B69ADC}"/>
              </a:ext>
            </a:extLst>
          </p:cNvPr>
          <p:cNvSpPr/>
          <p:nvPr/>
        </p:nvSpPr>
        <p:spPr>
          <a:xfrm>
            <a:off x="927100" y="4896535"/>
            <a:ext cx="1042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Depends on </a:t>
            </a:r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sample size </a:t>
            </a: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(bigger sample, smaller SEM)</a:t>
            </a:r>
          </a:p>
        </p:txBody>
      </p:sp>
    </p:spTree>
    <p:extLst>
      <p:ext uri="{BB962C8B-B14F-4D97-AF65-F5344CB8AC3E}">
        <p14:creationId xmlns:p14="http://schemas.microsoft.com/office/powerpoint/2010/main" val="2002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4762907"/>
            <a:ext cx="7364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two interval/ratio DVs (one for each time point)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82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Homogeneity of variance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3FFB4-DEAD-FE4C-8A8C-D7AE343CDADB}"/>
              </a:ext>
            </a:extLst>
          </p:cNvPr>
          <p:cNvSpPr/>
          <p:nvPr/>
        </p:nvSpPr>
        <p:spPr>
          <a:xfrm>
            <a:off x="3823777" y="3296553"/>
            <a:ext cx="736492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outcome needs to be normal (for small samples)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2C9E31F0-4B9F-2643-853B-DE67A7DC9527}"/>
              </a:ext>
            </a:extLst>
          </p:cNvPr>
          <p:cNvSpPr/>
          <p:nvPr/>
        </p:nvSpPr>
        <p:spPr>
          <a:xfrm rot="5400000" flipH="1">
            <a:off x="2818427" y="3702081"/>
            <a:ext cx="939342" cy="85038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76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variance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96777" y="3835162"/>
            <a:ext cx="736492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variances of the two time points should be equal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159509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1321876" y="3096499"/>
            <a:ext cx="9625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Histograms, skew and kurtosis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Homogeneity: </a:t>
            </a:r>
            <a:r>
              <a:rPr lang="en-US" sz="3200" b="1" dirty="0" err="1">
                <a:solidFill>
                  <a:schemeClr val="tx2"/>
                </a:solidFill>
                <a:latin typeface="Consolas" charset="0"/>
                <a:cs typeface="Consolas" charset="0"/>
              </a:rPr>
              <a:t>Levene’s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Test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6873691"/>
                  </p:ext>
                </p:extLst>
              </p:nvPr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3122103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2909455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𝑡𝑖𝑚𝑒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𝑡𝑖𝑚𝑒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One</a:t>
                          </a:r>
                          <a:r>
                            <a:rPr lang="en-US" sz="2400" baseline="0" dirty="0"/>
                            <a:t> of the groups’ </a:t>
                          </a:r>
                          <a:r>
                            <a:rPr lang="en-US" sz="2400" dirty="0"/>
                            <a:t>means is different than the</a:t>
                          </a:r>
                          <a:r>
                            <a:rPr lang="en-US" sz="2400" baseline="0" dirty="0"/>
                            <a:t> other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𝑡𝑖𝑚𝑒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𝑡𝑖𝑚𝑒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mean at time 1 and the mean at time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6873691"/>
                  </p:ext>
                </p:extLst>
              </p:nvPr>
            </p:nvGraphicFramePr>
            <p:xfrm>
              <a:off x="644448" y="2325944"/>
              <a:ext cx="10937952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3122103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2909455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73404" r="-199582" b="-1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One</a:t>
                          </a:r>
                          <a:r>
                            <a:rPr lang="en-US" sz="2400" baseline="0" dirty="0"/>
                            <a:t> of the groups’ </a:t>
                          </a:r>
                          <a:r>
                            <a:rPr lang="en-US" sz="2400" dirty="0"/>
                            <a:t>means is different than the</a:t>
                          </a:r>
                          <a:r>
                            <a:rPr lang="en-US" sz="2400" baseline="0" dirty="0"/>
                            <a:t> other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differences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33607" r="-199582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difference between the mean at time 1 and the mean at time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7463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39800" y="3771026"/>
            <a:ext cx="530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Before analyzing the data, we define the critical regions (generally based on an alpha = .05)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641BF-5204-D943-ADA1-8B351036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58" y="3220834"/>
            <a:ext cx="4895494" cy="30105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30F44-F0BF-B44E-8D92-0576089E12D6}"/>
              </a:ext>
            </a:extLst>
          </p:cNvPr>
          <p:cNvGrpSpPr/>
          <p:nvPr/>
        </p:nvGrpSpPr>
        <p:grpSpPr>
          <a:xfrm>
            <a:off x="7404100" y="4812859"/>
            <a:ext cx="4051300" cy="1307449"/>
            <a:chOff x="7404100" y="4812859"/>
            <a:chExt cx="4051300" cy="13074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ACB965-EDD4-144F-B457-4B76AFFA7CD9}"/>
                </a:ext>
              </a:extLst>
            </p:cNvPr>
            <p:cNvCxnSpPr/>
            <p:nvPr/>
          </p:nvCxnSpPr>
          <p:spPr>
            <a:xfrm>
              <a:off x="80518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606A8A-B9B0-DC46-AD0F-C461285DCCE6}"/>
                </a:ext>
              </a:extLst>
            </p:cNvPr>
            <p:cNvCxnSpPr/>
            <p:nvPr/>
          </p:nvCxnSpPr>
          <p:spPr>
            <a:xfrm>
              <a:off x="10693400" y="4812859"/>
              <a:ext cx="0" cy="130744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029505-ECD9-D747-83AD-B60B39342FAF}"/>
                </a:ext>
              </a:extLst>
            </p:cNvPr>
            <p:cNvCxnSpPr/>
            <p:nvPr/>
          </p:nvCxnSpPr>
          <p:spPr>
            <a:xfrm flipH="1">
              <a:off x="7404100" y="5466583"/>
              <a:ext cx="5461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1E1FE6-AB1B-AC4D-8135-732760347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800" y="5466583"/>
              <a:ext cx="6096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3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3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990600" y="4011987"/>
            <a:ext cx="567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I’ll provide a table for you for the t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Base on alpha and a specific </a:t>
            </a:r>
            <a:r>
              <a:rPr lang="en-US" sz="2800" b="1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df</a:t>
            </a:r>
            <a:endParaRPr lang="en-US" sz="28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/>
              <p:nvPr/>
            </p:nvSpPr>
            <p:spPr>
              <a:xfrm>
                <a:off x="1999306" y="6094740"/>
                <a:ext cx="3352800" cy="56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𝒅𝒇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𝒅𝒊𝒇𝒇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19899-03D0-594E-A69F-17CDEE55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06" y="6094740"/>
                <a:ext cx="3352800" cy="564065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A4C130-251F-A240-9F5C-5729A5F2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16" y="-636676"/>
            <a:ext cx="5027836" cy="7494676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317E101-1FE7-F44D-B79B-1C77A4D7291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55F2EB-082D-1A4D-B2FA-EA5F6FE6062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6A395-372B-F54F-84F5-E672B5C5C105}"/>
              </a:ext>
            </a:extLst>
          </p:cNvPr>
          <p:cNvSpPr/>
          <p:nvPr/>
        </p:nvSpPr>
        <p:spPr>
          <a:xfrm>
            <a:off x="9646070" y="5996774"/>
            <a:ext cx="673100" cy="2795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CD6A22-E9F4-F14E-B6E3-5AB81FAD3608}"/>
              </a:ext>
            </a:extLst>
          </p:cNvPr>
          <p:cNvCxnSpPr/>
          <p:nvPr/>
        </p:nvCxnSpPr>
        <p:spPr>
          <a:xfrm>
            <a:off x="7534334" y="6147998"/>
            <a:ext cx="2057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EAAF7A-D0B5-4848-88E6-F87B10B50BE2}"/>
              </a:ext>
            </a:extLst>
          </p:cNvPr>
          <p:cNvCxnSpPr>
            <a:cxnSpLocks/>
          </p:cNvCxnSpPr>
          <p:nvPr/>
        </p:nvCxnSpPr>
        <p:spPr>
          <a:xfrm>
            <a:off x="9982200" y="812800"/>
            <a:ext cx="0" cy="501506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90600" y="21239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decide on an alpha level first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2A8B7-52ED-AE4F-B7DC-BAF11CD6864F}"/>
              </a:ext>
            </a:extLst>
          </p:cNvPr>
          <p:cNvSpPr/>
          <p:nvPr/>
        </p:nvSpPr>
        <p:spPr>
          <a:xfrm>
            <a:off x="2110752" y="2707833"/>
            <a:ext cx="887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Then calculate the critical value (based on sample size)</a:t>
            </a:r>
            <a:endParaRPr lang="en-US" sz="3600" dirty="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257471F-D048-1E4A-BF69-57B6A7011981}"/>
              </a:ext>
            </a:extLst>
          </p:cNvPr>
          <p:cNvSpPr/>
          <p:nvPr/>
        </p:nvSpPr>
        <p:spPr>
          <a:xfrm rot="5400000">
            <a:off x="1321877" y="2786875"/>
            <a:ext cx="519623" cy="522622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/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9C593-0A2A-F446-8958-62BF8AE5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03" y="4230399"/>
                <a:ext cx="3352800" cy="542136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/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So our critical regions is defined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 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onsolas" charset="0"/>
                  <a:cs typeface="Consolas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𝒄𝒓𝒊𝒕𝒊𝒄𝒂𝒍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,   </m:t>
                          </m:r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𝟐𝟗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𝟎𝟓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992B36-EAD2-D649-B2E9-3701DA3B5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53046"/>
                <a:ext cx="9994900" cy="1403910"/>
              </a:xfrm>
              <a:prstGeom prst="rect">
                <a:avLst/>
              </a:prstGeom>
              <a:blipFill>
                <a:blip r:embed="rId4"/>
                <a:stretch>
                  <a:fillRect t="-4505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0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27781-6779-CA48-96CD-3E7F6E6F6CAC}"/>
                  </a:ext>
                </a:extLst>
              </p:cNvPr>
              <p:cNvSpPr txBox="1"/>
              <p:nvPr/>
            </p:nvSpPr>
            <p:spPr>
              <a:xfrm>
                <a:off x="3958267" y="2109655"/>
                <a:ext cx="4275465" cy="1808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𝑑𝑖𝑓𝑓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27781-6779-CA48-96CD-3E7F6E6F6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67" y="2109655"/>
                <a:ext cx="4275465" cy="1808572"/>
              </a:xfrm>
              <a:prstGeom prst="rect">
                <a:avLst/>
              </a:prstGeom>
              <a:blipFill>
                <a:blip r:embed="rId3"/>
                <a:stretch>
                  <a:fillRect t="-88889" r="-10714" b="-18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402F19-A5A0-3542-B759-AE038D4FA4E7}"/>
                  </a:ext>
                </a:extLst>
              </p:cNvPr>
              <p:cNvSpPr txBox="1"/>
              <p:nvPr/>
            </p:nvSpPr>
            <p:spPr>
              <a:xfrm>
                <a:off x="2286000" y="4515329"/>
                <a:ext cx="7785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 and 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Or</a:t>
                </a:r>
              </a:p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Calculate it, look up its p-value, and compare to our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level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402F19-A5A0-3542-B759-AE038D4F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15329"/>
                <a:ext cx="77851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92" t="-3356" r="-297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7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Z-Score and the </a:t>
            </a:r>
            <a:r>
              <a:rPr lang="en-US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Standard Normal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8F04A-1531-3E41-AD61-4C083AE88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7" t="6565" r="8685" b="6652"/>
          <a:stretch/>
        </p:blipFill>
        <p:spPr>
          <a:xfrm>
            <a:off x="3225800" y="1453627"/>
            <a:ext cx="9017000" cy="5404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DFA3D4-C8AF-D049-9559-57617E32D531}"/>
              </a:ext>
            </a:extLst>
          </p:cNvPr>
          <p:cNvSpPr/>
          <p:nvPr/>
        </p:nvSpPr>
        <p:spPr>
          <a:xfrm>
            <a:off x="304800" y="2779190"/>
            <a:ext cx="375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Appendix A shows more exact p-values</a:t>
            </a:r>
          </a:p>
        </p:txBody>
      </p:sp>
    </p:spTree>
    <p:extLst>
      <p:ext uri="{BB962C8B-B14F-4D97-AF65-F5344CB8AC3E}">
        <p14:creationId xmlns:p14="http://schemas.microsoft.com/office/powerpoint/2010/main" val="3706977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17414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One of the main effect size estimates is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Cohen’s d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4941902" y="2758923"/>
                <a:ext cx="2297937" cy="1209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𝑑𝑖𝑓𝑓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02" y="2758923"/>
                <a:ext cx="2297937" cy="1209114"/>
              </a:xfrm>
              <a:prstGeom prst="rect">
                <a:avLst/>
              </a:prstGeom>
              <a:blipFill>
                <a:blip r:embed="rId3"/>
                <a:stretch>
                  <a:fillRect l="-3846" t="-7292" r="-549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60F6F4-904B-5E4C-BA9A-6719B53D6AF3}"/>
              </a:ext>
            </a:extLst>
          </p:cNvPr>
          <p:cNvGraphicFramePr>
            <a:graphicFrameLocks noGrp="1"/>
          </p:cNvGraphicFramePr>
          <p:nvPr/>
        </p:nvGraphicFramePr>
        <p:xfrm>
          <a:off x="2273300" y="4185770"/>
          <a:ext cx="7645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4006104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605256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Size of the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9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6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Close to 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5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1003300" y="2641529"/>
            <a:ext cx="1035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Put your results into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8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1108332"/>
            <a:ext cx="114136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  <a:p>
            <a:pPr algn="ctr"/>
            <a:r>
              <a:rPr lang="en-US" sz="60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Please post them to the discussion board before class starts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0D6B-58FB-6F42-B0AC-D167B8DED558}"/>
              </a:ext>
            </a:extLst>
          </p:cNvPr>
          <p:cNvSpPr txBox="1"/>
          <p:nvPr/>
        </p:nvSpPr>
        <p:spPr>
          <a:xfrm>
            <a:off x="3869882" y="5987018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Pre-Recorded Lecture Slides</a:t>
            </a:r>
          </a:p>
        </p:txBody>
      </p:sp>
    </p:spTree>
    <p:extLst>
      <p:ext uri="{BB962C8B-B14F-4D97-AF65-F5344CB8AC3E}">
        <p14:creationId xmlns:p14="http://schemas.microsoft.com/office/powerpoint/2010/main" val="215075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99" y="354177"/>
            <a:ext cx="11413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In-class discussion </a:t>
            </a:r>
          </a:p>
          <a:p>
            <a:r>
              <a:rPr lang="en-US" sz="8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B1FAB-D00D-C64C-BC45-441073EC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3" y="3429000"/>
            <a:ext cx="5446486" cy="27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3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T-tests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/>
              <p:nvPr/>
            </p:nvSpPr>
            <p:spPr>
              <a:xfrm>
                <a:off x="838200" y="2575620"/>
                <a:ext cx="10515600" cy="400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Study about height and our “Creation of Super-Tall Humans” intervention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𝒑𝒐𝒑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𝟔𝟑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𝝈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 ? </m:t>
                    </m:r>
                  </m:oMath>
                </a14:m>
                <a:r>
                  <a:rPr lang="en-US" sz="1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(</a:t>
                </a:r>
                <a:r>
                  <a:rPr lang="en-US" sz="1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  <a:hlinkClick r:id="rId3"/>
                  </a:rPr>
                  <a:t>https://en.wikipedia.org/wiki/IQ_classification</a:t>
                </a:r>
                <a:r>
                  <a:rPr lang="en-US" sz="1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𝑴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𝟕𝟎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𝑺𝑫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with a N = 36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We think our intervention works so we want to test it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What test would you use?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Can we say that it does work?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5620"/>
                <a:ext cx="10515600" cy="4008918"/>
              </a:xfrm>
              <a:prstGeom prst="rect">
                <a:avLst/>
              </a:prstGeom>
              <a:blipFill>
                <a:blip r:embed="rId4"/>
                <a:stretch>
                  <a:fillRect l="-965" t="-1582" r="-193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3887703" y="1519308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Let’s practice!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/>
              <p:nvPr/>
            </p:nvSpPr>
            <p:spPr>
              <a:xfrm>
                <a:off x="838200" y="2575620"/>
                <a:ext cx="10515600" cy="358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Study about ping pong ability and our “Creation of Pong-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ers</a:t>
                </a: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” intervention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𝑻𝒊𝒎𝒆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𝟏𝟎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,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𝑻𝒊𝒎𝒆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𝟖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𝑺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𝒅𝒊𝒇𝒇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with a N = 36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We think our intervention works so we want to test it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What test would you use?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Can we say that it does work?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5620"/>
                <a:ext cx="10515600" cy="3580275"/>
              </a:xfrm>
              <a:prstGeom prst="rect">
                <a:avLst/>
              </a:prstGeom>
              <a:blipFill>
                <a:blip r:embed="rId3"/>
                <a:stretch>
                  <a:fillRect l="-965" t="-1767" r="-1930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3887703" y="1519308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Let’s practice!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F938A7-B1F7-C845-9B0C-E3925B7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T-tests</a:t>
            </a:r>
          </a:p>
        </p:txBody>
      </p:sp>
    </p:spTree>
    <p:extLst>
      <p:ext uri="{BB962C8B-B14F-4D97-AF65-F5344CB8AC3E}">
        <p14:creationId xmlns:p14="http://schemas.microsoft.com/office/powerpoint/2010/main" val="1756707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T-tests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/>
              <p:nvPr/>
            </p:nvSpPr>
            <p:spPr>
              <a:xfrm>
                <a:off x="838200" y="2575620"/>
                <a:ext cx="1051560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Study about attention span and our “Creation of Totally Distracted People” intervention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Two groups: 1) Treatment and 2) Control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𝟕𝟎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,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𝟕𝟓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𝑺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𝟏𝟎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𝑺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with a N = 100 in both groups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We think our intervention works so we want to test it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b="1" dirty="0">
                  <a:solidFill>
                    <a:schemeClr val="tx2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What test would you use?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Can we say that it does work?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219FA-28DD-894F-B184-C72CAF77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5620"/>
                <a:ext cx="10515600" cy="4216539"/>
              </a:xfrm>
              <a:prstGeom prst="rect">
                <a:avLst/>
              </a:prstGeom>
              <a:blipFill>
                <a:blip r:embed="rId3"/>
                <a:stretch>
                  <a:fillRect l="-965" t="-1502" r="-1930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3887703" y="1519308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Let’s practice!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1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1918726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We make a handful of decisions along this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Alpha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Research and Null Hypotheses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1128950" y="4812414"/>
            <a:ext cx="9934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These are related to Type I and Type II errors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1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Reject that Null!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1825157" y="1690688"/>
            <a:ext cx="8541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 don’t accept either the research or null hypotheses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72EC8-90A6-9E44-81DB-A2C6927AA8C3}"/>
              </a:ext>
            </a:extLst>
          </p:cNvPr>
          <p:cNvSpPr/>
          <p:nvPr/>
        </p:nvSpPr>
        <p:spPr>
          <a:xfrm>
            <a:off x="1825157" y="3623409"/>
            <a:ext cx="85416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Rather it is either evidence for or against the null</a:t>
            </a:r>
          </a:p>
          <a:p>
            <a:pPr algn="ctr"/>
            <a:endParaRPr lang="en-US" sz="1600" b="1" dirty="0">
              <a:solidFill>
                <a:schemeClr val="tx2"/>
              </a:solidFill>
              <a:latin typeface="Consolas" charset="0"/>
              <a:cs typeface="Consolas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We do say that we </a:t>
            </a:r>
            <a:r>
              <a:rPr lang="en-US" sz="2800" b="1" dirty="0">
                <a:solidFill>
                  <a:schemeClr val="accent2"/>
                </a:solidFill>
                <a:latin typeface="Consolas" charset="0"/>
                <a:cs typeface="Consolas" charset="0"/>
              </a:rPr>
              <a:t>“reject” </a:t>
            </a:r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or </a:t>
            </a:r>
            <a:r>
              <a:rPr lang="en-US" sz="2800" b="1" dirty="0">
                <a:solidFill>
                  <a:schemeClr val="accent2"/>
                </a:solidFill>
                <a:latin typeface="Consolas" charset="0"/>
                <a:cs typeface="Consolas" charset="0"/>
              </a:rPr>
              <a:t>“fail to reject”</a:t>
            </a:r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the null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19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What is a p-value?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1825157" y="1690688"/>
            <a:ext cx="85416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probability of getting an obtained value or a more extreme value assuming the null is true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72EC8-90A6-9E44-81DB-A2C6927AA8C3}"/>
              </a:ext>
            </a:extLst>
          </p:cNvPr>
          <p:cNvSpPr/>
          <p:nvPr/>
        </p:nvSpPr>
        <p:spPr>
          <a:xfrm>
            <a:off x="1825156" y="4306471"/>
            <a:ext cx="8541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Whether results are due to chance (sampling error)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41292-CC6A-454A-9155-CF39B799176B}"/>
              </a:ext>
            </a:extLst>
          </p:cNvPr>
          <p:cNvSpPr/>
          <p:nvPr/>
        </p:nvSpPr>
        <p:spPr>
          <a:xfrm>
            <a:off x="1825155" y="5731510"/>
            <a:ext cx="854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Page 163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1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515600" cy="132556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What if we don’t know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 ??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515600" cy="1325563"/>
              </a:xfrm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DFA3D4-C8AF-D049-9559-57617E32D531}"/>
                  </a:ext>
                </a:extLst>
              </p:cNvPr>
              <p:cNvSpPr/>
              <p:nvPr/>
            </p:nvSpPr>
            <p:spPr>
              <a:xfrm>
                <a:off x="838200" y="1832035"/>
                <a:ext cx="940050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Consolas" charset="0"/>
                    <a:ea typeface="Consolas" charset="0"/>
                    <a:cs typeface="Consolas" charset="0"/>
                  </a:rPr>
                  <a:t>We can use a </a:t>
                </a:r>
                <a:r>
                  <a:rPr lang="en-US" sz="3600" b="1" dirty="0">
                    <a:solidFill>
                      <a:schemeClr val="accent3"/>
                    </a:solidFill>
                    <a:latin typeface="Consolas" charset="0"/>
                    <a:ea typeface="Consolas" charset="0"/>
                    <a:cs typeface="Consolas" charset="0"/>
                  </a:rPr>
                  <a:t>one-sample t-test</a:t>
                </a:r>
                <a:r>
                  <a:rPr lang="en-US" sz="36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!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It’s just like the z-test but we estimate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 instead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solidFill>
                      <a:schemeClr val="accent1"/>
                    </a:solidFill>
                    <a:latin typeface="Consolas" charset="0"/>
                    <a:ea typeface="Consolas" charset="0"/>
                    <a:cs typeface="Consolas" charset="0"/>
                  </a:rPr>
                  <a:t>and use a slightly different table for the p-values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latin typeface="Consolas" charset="0"/>
                    <a:ea typeface="Consolas" charset="0"/>
                    <a:cs typeface="Consolas" charset="0"/>
                  </a:rPr>
                  <a:t>Because it is more common, </a:t>
                </a:r>
                <a:r>
                  <a:rPr lang="en-US" sz="3600" b="1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we will just show an example of the t-test </a:t>
                </a:r>
                <a:r>
                  <a:rPr lang="en-US" sz="3600" b="1" dirty="0">
                    <a:latin typeface="Consolas" charset="0"/>
                    <a:ea typeface="Consolas" charset="0"/>
                    <a:cs typeface="Consolas" charset="0"/>
                  </a:rPr>
                  <a:t>instead of the z-test.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DFA3D4-C8AF-D049-9559-57617E32D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2035"/>
                <a:ext cx="9400504" cy="4524315"/>
              </a:xfrm>
              <a:prstGeom prst="rect">
                <a:avLst/>
              </a:prstGeom>
              <a:blipFill>
                <a:blip r:embed="rId4"/>
                <a:stretch>
                  <a:fillRect l="-1889" t="-2241" r="-3374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984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Evidence vs. Proof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0B6BE-E3DE-924F-85E2-4454C0BEA015}"/>
              </a:ext>
            </a:extLst>
          </p:cNvPr>
          <p:cNvSpPr/>
          <p:nvPr/>
        </p:nvSpPr>
        <p:spPr>
          <a:xfrm>
            <a:off x="838201" y="1690688"/>
            <a:ext cx="9528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cs typeface="Consolas" charset="0"/>
              </a:rPr>
              <a:t>Since we use p-values, there is always a chance that we made a Type I or Type II error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72EC8-90A6-9E44-81DB-A2C6927AA8C3}"/>
              </a:ext>
            </a:extLst>
          </p:cNvPr>
          <p:cNvSpPr/>
          <p:nvPr/>
        </p:nvSpPr>
        <p:spPr>
          <a:xfrm>
            <a:off x="1583856" y="3792518"/>
            <a:ext cx="8541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So we have evidence for or against it but we do NOT have PROOF of the research or null hypotheses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41292-CC6A-454A-9155-CF39B799176B}"/>
              </a:ext>
            </a:extLst>
          </p:cNvPr>
          <p:cNvSpPr/>
          <p:nvPr/>
        </p:nvSpPr>
        <p:spPr>
          <a:xfrm>
            <a:off x="1583857" y="5731510"/>
            <a:ext cx="8782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 like the discussion on Page 165 about this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Errors in Hypothesis Testing (any type)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6" descr="Image result for type 2 error">
            <a:extLst>
              <a:ext uri="{FF2B5EF4-FFF2-40B4-BE49-F238E27FC236}">
                <a16:creationId xmlns:a16="http://schemas.microsoft.com/office/drawing/2014/main" id="{C60077EF-9651-0249-B072-54893DF4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67" y="1423619"/>
            <a:ext cx="6933066" cy="51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12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39723"/>
            <a:ext cx="6756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Confidence Intervals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25250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CI</a:t>
            </a:r>
            <a:endParaRPr lang="en-US" sz="166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D1A49-EB82-2846-9D58-BA9B5515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0" y="1566865"/>
            <a:ext cx="6965950" cy="5154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F0B80-B045-6846-BEBA-A3ABD27D80F6}"/>
              </a:ext>
            </a:extLst>
          </p:cNvPr>
          <p:cNvSpPr txBox="1"/>
          <p:nvPr/>
        </p:nvSpPr>
        <p:spPr>
          <a:xfrm>
            <a:off x="787400" y="2732484"/>
            <a:ext cx="238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Theory Behind 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F3763F-100B-4C40-9511-46E3D510EAF8}"/>
              </a:ext>
            </a:extLst>
          </p:cNvPr>
          <p:cNvCxnSpPr/>
          <p:nvPr/>
        </p:nvCxnSpPr>
        <p:spPr>
          <a:xfrm>
            <a:off x="3365500" y="3708260"/>
            <a:ext cx="736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5771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39723"/>
            <a:ext cx="6756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Confidence Intervals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25250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CI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F0B80-B045-6846-BEBA-A3ABD27D80F6}"/>
              </a:ext>
            </a:extLst>
          </p:cNvPr>
          <p:cNvSpPr txBox="1"/>
          <p:nvPr/>
        </p:nvSpPr>
        <p:spPr>
          <a:xfrm>
            <a:off x="787400" y="2732484"/>
            <a:ext cx="238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we use 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C806D-2DAB-754C-94DA-0BF66990D302}"/>
              </a:ext>
            </a:extLst>
          </p:cNvPr>
          <p:cNvCxnSpPr/>
          <p:nvPr/>
        </p:nvCxnSpPr>
        <p:spPr>
          <a:xfrm>
            <a:off x="3340100" y="3479660"/>
            <a:ext cx="736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25044-35FC-9D4D-B18F-64BD892EAEE9}"/>
              </a:ext>
            </a:extLst>
          </p:cNvPr>
          <p:cNvCxnSpPr/>
          <p:nvPr/>
        </p:nvCxnSpPr>
        <p:spPr>
          <a:xfrm>
            <a:off x="5486400" y="3213100"/>
            <a:ext cx="0" cy="5461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9D76D-10F8-8B4A-A1E3-9EF965CCCCF4}"/>
              </a:ext>
            </a:extLst>
          </p:cNvPr>
          <p:cNvCxnSpPr/>
          <p:nvPr/>
        </p:nvCxnSpPr>
        <p:spPr>
          <a:xfrm>
            <a:off x="10312400" y="3206610"/>
            <a:ext cx="0" cy="5461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38F5C-1C06-1D41-AF0B-E34BE8E6D3B7}"/>
              </a:ext>
            </a:extLst>
          </p:cNvPr>
          <p:cNvCxnSpPr>
            <a:cxnSpLocks/>
          </p:cNvCxnSpPr>
          <p:nvPr/>
        </p:nvCxnSpPr>
        <p:spPr>
          <a:xfrm>
            <a:off x="5486400" y="3479660"/>
            <a:ext cx="4826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A174D6-17A2-724C-9096-A47FD014D503}"/>
              </a:ext>
            </a:extLst>
          </p:cNvPr>
          <p:cNvSpPr txBox="1"/>
          <p:nvPr/>
        </p:nvSpPr>
        <p:spPr>
          <a:xfrm>
            <a:off x="4408380" y="4025760"/>
            <a:ext cx="2156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Lower Bound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E34AC-13ED-9D49-B538-CC97BDCA2FC1}"/>
              </a:ext>
            </a:extLst>
          </p:cNvPr>
          <p:cNvSpPr txBox="1"/>
          <p:nvPr/>
        </p:nvSpPr>
        <p:spPr>
          <a:xfrm>
            <a:off x="9234380" y="397615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Upper Bound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0F1F88-1DD8-6948-A5E8-CF9FA7ABCA63}"/>
              </a:ext>
            </a:extLst>
          </p:cNvPr>
          <p:cNvSpPr/>
          <p:nvPr/>
        </p:nvSpPr>
        <p:spPr>
          <a:xfrm>
            <a:off x="7715250" y="3297161"/>
            <a:ext cx="368300" cy="364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4E0ED9-E29C-C943-9E5A-27730F93FD78}"/>
              </a:ext>
            </a:extLst>
          </p:cNvPr>
          <p:cNvSpPr txBox="1"/>
          <p:nvPr/>
        </p:nvSpPr>
        <p:spPr>
          <a:xfrm>
            <a:off x="6921500" y="2676901"/>
            <a:ext cx="212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754E95-ACE4-7B4C-A763-22ABCFA5591A}"/>
                  </a:ext>
                </a:extLst>
              </p:cNvPr>
              <p:cNvSpPr txBox="1"/>
              <p:nvPr/>
            </p:nvSpPr>
            <p:spPr>
              <a:xfrm>
                <a:off x="2189224" y="5208366"/>
                <a:ext cx="852130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𝑬𝒔𝒕𝒊𝒎𝒂𝒕𝒆</m:t>
                      </m:r>
                      <m:r>
                        <a:rPr lang="en-US" sz="5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𝒄𝒓𝒊𝒕𝒊𝒄𝒂𝒍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5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𝒆𝒔𝒕</m:t>
                          </m:r>
                        </m:sub>
                      </m:sSub>
                    </m:oMath>
                  </m:oMathPara>
                </a14:m>
                <a:endParaRPr lang="en-US" sz="5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754E95-ACE4-7B4C-A763-22ABCFA5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24" y="5208366"/>
                <a:ext cx="8521307" cy="830997"/>
              </a:xfrm>
              <a:prstGeom prst="rect">
                <a:avLst/>
              </a:prstGeom>
              <a:blipFill>
                <a:blip r:embed="rId3"/>
                <a:stretch>
                  <a:fillRect l="-119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297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39723"/>
            <a:ext cx="6756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Confidence Intervals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25250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CI</a:t>
            </a:r>
            <a:endParaRPr lang="en-US" sz="166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25044-35FC-9D4D-B18F-64BD892EAEE9}"/>
              </a:ext>
            </a:extLst>
          </p:cNvPr>
          <p:cNvCxnSpPr/>
          <p:nvPr/>
        </p:nvCxnSpPr>
        <p:spPr>
          <a:xfrm>
            <a:off x="3873500" y="2428476"/>
            <a:ext cx="0" cy="5461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9D76D-10F8-8B4A-A1E3-9EF965CCCCF4}"/>
              </a:ext>
            </a:extLst>
          </p:cNvPr>
          <p:cNvCxnSpPr/>
          <p:nvPr/>
        </p:nvCxnSpPr>
        <p:spPr>
          <a:xfrm>
            <a:off x="8699500" y="2421986"/>
            <a:ext cx="0" cy="5461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38F5C-1C06-1D41-AF0B-E34BE8E6D3B7}"/>
              </a:ext>
            </a:extLst>
          </p:cNvPr>
          <p:cNvCxnSpPr>
            <a:cxnSpLocks/>
          </p:cNvCxnSpPr>
          <p:nvPr/>
        </p:nvCxnSpPr>
        <p:spPr>
          <a:xfrm>
            <a:off x="3873500" y="2695036"/>
            <a:ext cx="4826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A174D6-17A2-724C-9096-A47FD014D503}"/>
              </a:ext>
            </a:extLst>
          </p:cNvPr>
          <p:cNvSpPr txBox="1"/>
          <p:nvPr/>
        </p:nvSpPr>
        <p:spPr>
          <a:xfrm>
            <a:off x="2795480" y="3241136"/>
            <a:ext cx="2156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Lower Bound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E34AC-13ED-9D49-B538-CC97BDCA2FC1}"/>
              </a:ext>
            </a:extLst>
          </p:cNvPr>
          <p:cNvSpPr txBox="1"/>
          <p:nvPr/>
        </p:nvSpPr>
        <p:spPr>
          <a:xfrm>
            <a:off x="7621480" y="3191526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Upper Bound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0F1F88-1DD8-6948-A5E8-CF9FA7ABCA63}"/>
              </a:ext>
            </a:extLst>
          </p:cNvPr>
          <p:cNvSpPr/>
          <p:nvPr/>
        </p:nvSpPr>
        <p:spPr>
          <a:xfrm>
            <a:off x="6102350" y="2512537"/>
            <a:ext cx="368300" cy="364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4E0ED9-E29C-C943-9E5A-27730F93FD78}"/>
              </a:ext>
            </a:extLst>
          </p:cNvPr>
          <p:cNvSpPr txBox="1"/>
          <p:nvPr/>
        </p:nvSpPr>
        <p:spPr>
          <a:xfrm>
            <a:off x="5308600" y="1892277"/>
            <a:ext cx="212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Estimate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C3DCB-89AF-DE44-99C5-AEE0469B8FF4}"/>
              </a:ext>
            </a:extLst>
          </p:cNvPr>
          <p:cNvSpPr txBox="1"/>
          <p:nvPr/>
        </p:nvSpPr>
        <p:spPr>
          <a:xfrm>
            <a:off x="644448" y="4829999"/>
            <a:ext cx="454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Interpretation: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4DF6A2-6240-504C-8EDD-17F24DAFDCAE}"/>
                  </a:ext>
                </a:extLst>
              </p:cNvPr>
              <p:cNvSpPr txBox="1"/>
              <p:nvPr/>
            </p:nvSpPr>
            <p:spPr>
              <a:xfrm>
                <a:off x="5448597" y="4244170"/>
                <a:ext cx="632400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We are 95% (when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𝜶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 .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𝟎𝟓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) confident that the true population value is between [Lower] and [Upper].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4DF6A2-6240-504C-8EDD-17F24DAFD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97" y="4244170"/>
                <a:ext cx="6324005" cy="2062103"/>
              </a:xfrm>
              <a:prstGeom prst="rect">
                <a:avLst/>
              </a:prstGeom>
              <a:blipFill>
                <a:blip r:embed="rId3"/>
                <a:stretch>
                  <a:fillRect l="-2204" t="-3659" r="-4208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32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164" y="1376803"/>
            <a:ext cx="11413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Application</a:t>
            </a:r>
            <a:endParaRPr lang="en-US" sz="8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C2E2-D008-C344-8F8F-FA885E3438A9}"/>
              </a:ext>
            </a:extLst>
          </p:cNvPr>
          <p:cNvSpPr txBox="1"/>
          <p:nvPr/>
        </p:nvSpPr>
        <p:spPr>
          <a:xfrm>
            <a:off x="3914151" y="2782669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 Using the Class Data &amp;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Office/Parks and Rec Data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3B548-4D66-7440-B0BD-5D47B9C75724}"/>
              </a:ext>
            </a:extLst>
          </p:cNvPr>
          <p:cNvSpPr txBox="1"/>
          <p:nvPr/>
        </p:nvSpPr>
        <p:spPr>
          <a:xfrm>
            <a:off x="4167427" y="4465534"/>
            <a:ext cx="385714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 Hypothesis Test Example 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(t-tests)</a:t>
            </a:r>
          </a:p>
        </p:txBody>
      </p:sp>
    </p:spTree>
    <p:extLst>
      <p:ext uri="{BB962C8B-B14F-4D97-AF65-F5344CB8AC3E}">
        <p14:creationId xmlns:p14="http://schemas.microsoft.com/office/powerpoint/2010/main" val="252988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One-Sample T-test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E934A-05EB-A141-80B0-F32AD9B7BD11}"/>
                  </a:ext>
                </a:extLst>
              </p:cNvPr>
              <p:cNvSpPr txBox="1"/>
              <p:nvPr/>
            </p:nvSpPr>
            <p:spPr>
              <a:xfrm>
                <a:off x="3974617" y="2695239"/>
                <a:ext cx="3168624" cy="10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𝑆𝐸𝑀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E934A-05EB-A141-80B0-F32AD9B7B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617" y="2695239"/>
                <a:ext cx="3168624" cy="1037400"/>
              </a:xfrm>
              <a:prstGeom prst="rect">
                <a:avLst/>
              </a:prstGeom>
              <a:blipFill>
                <a:blip r:embed="rId3"/>
                <a:stretch>
                  <a:fillRect l="-2000" t="-8434" r="-240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999DE1-6C56-CF4C-B508-3AE9F297BB60}"/>
                  </a:ext>
                </a:extLst>
              </p:cNvPr>
              <p:cNvSpPr txBox="1"/>
              <p:nvPr/>
            </p:nvSpPr>
            <p:spPr>
              <a:xfrm>
                <a:off x="4898363" y="4290660"/>
                <a:ext cx="2395271" cy="1144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𝑆𝐸𝑀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999DE1-6C56-CF4C-B508-3AE9F297B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363" y="4290660"/>
                <a:ext cx="2395271" cy="1144352"/>
              </a:xfrm>
              <a:prstGeom prst="rect">
                <a:avLst/>
              </a:prstGeom>
              <a:blipFill>
                <a:blip r:embed="rId4"/>
                <a:stretch>
                  <a:fillRect l="-3704" t="-1099" r="-317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One-Sample T-test vs Z-test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807014C-46E6-304C-8B27-B66CB2B24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576226"/>
                  </p:ext>
                </p:extLst>
              </p:nvPr>
            </p:nvGraphicFramePr>
            <p:xfrm>
              <a:off x="838200" y="1824566"/>
              <a:ext cx="10515600" cy="4181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554903296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875875809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8895133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67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and standard deviation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Z-Test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𝑆𝐸𝑀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426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but not the standard deviation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One-Sample T-Test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𝑆𝐷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√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𝑆𝐸𝑀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𝑆𝐷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65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807014C-46E6-304C-8B27-B66CB2B24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576226"/>
                  </p:ext>
                </p:extLst>
              </p:nvPr>
            </p:nvGraphicFramePr>
            <p:xfrm>
              <a:off x="838200" y="1824566"/>
              <a:ext cx="10515600" cy="4181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554903296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875875809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889513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Situation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Test to 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67643"/>
                      </a:ext>
                    </a:extLst>
                  </a:tr>
                  <a:tr h="1800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and standard deviation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Z-Test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62" t="-28169" r="-725" b="-165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426621"/>
                      </a:ext>
                    </a:extLst>
                  </a:tr>
                  <a:tr h="1923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Know population mean but not the standard deviation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One-Sample T-Test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62" t="-119737" r="-725" b="-54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96658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401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3365</Words>
  <Application>Microsoft Macintosh PowerPoint</Application>
  <PresentationFormat>Widescreen</PresentationFormat>
  <Paragraphs>748</Paragraphs>
  <Slides>75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Consolas</vt:lpstr>
      <vt:lpstr>Office Theme</vt:lpstr>
      <vt:lpstr>Applied Statistical Analysis</vt:lpstr>
      <vt:lpstr>Today</vt:lpstr>
      <vt:lpstr>Tests</vt:lpstr>
      <vt:lpstr>Z-Scores for an Individual Point</vt:lpstr>
      <vt:lpstr>The Z for a Sample Mean</vt:lpstr>
      <vt:lpstr>Z-Score and the Standard Normal Curve</vt:lpstr>
      <vt:lpstr>What if we don’t know σ ?? </vt:lpstr>
      <vt:lpstr>The One-Sample T-test</vt:lpstr>
      <vt:lpstr>One-Sample T-test vs Z-test</vt:lpstr>
      <vt:lpstr>Single-Sample T-tests</vt:lpstr>
      <vt:lpstr>Hypothesis Testing with T-Tests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Define Critical Regions</vt:lpstr>
      <vt:lpstr>Define Critical Regions</vt:lpstr>
      <vt:lpstr>Define Critical Regions</vt:lpstr>
      <vt:lpstr>Define Critical Regions</vt:lpstr>
      <vt:lpstr>Compute the Test Statistic</vt:lpstr>
      <vt:lpstr>Compute an Effect Size and Describe it</vt:lpstr>
      <vt:lpstr>Interpreting the results</vt:lpstr>
      <vt:lpstr>Independent Samples t-test vs One-Sample t-test</vt:lpstr>
      <vt:lpstr>Still using the same t-distribution</vt:lpstr>
      <vt:lpstr>PowerPoint Presentation</vt:lpstr>
      <vt:lpstr>Hypothesis Testing with T-Tests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Define Critical Regions</vt:lpstr>
      <vt:lpstr>Define Critical Regions</vt:lpstr>
      <vt:lpstr>Define Critical Regions</vt:lpstr>
      <vt:lpstr>Define Critical Regions</vt:lpstr>
      <vt:lpstr>Compute the Test Statistic</vt:lpstr>
      <vt:lpstr>Compute an Effect Size and Describe it</vt:lpstr>
      <vt:lpstr>Interpreting the results</vt:lpstr>
      <vt:lpstr>Paired Samples T-test</vt:lpstr>
      <vt:lpstr>PowerPoint Presentation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Define Critical Regions</vt:lpstr>
      <vt:lpstr>Define Critical Regions</vt:lpstr>
      <vt:lpstr>Define Critical Regions</vt:lpstr>
      <vt:lpstr>Compute the Test Statistic</vt:lpstr>
      <vt:lpstr>Compute an Effect Size and Describe it</vt:lpstr>
      <vt:lpstr>Interpreting the results</vt:lpstr>
      <vt:lpstr>PowerPoint Presentation</vt:lpstr>
      <vt:lpstr>PowerPoint Presentation</vt:lpstr>
      <vt:lpstr>Hypothesis Testing with T-tests</vt:lpstr>
      <vt:lpstr>Hypothesis Testing with T-tests</vt:lpstr>
      <vt:lpstr>Hypothesis Testing with T-tests</vt:lpstr>
      <vt:lpstr>Hypothesis Testing Rules</vt:lpstr>
      <vt:lpstr>Reject that Null!</vt:lpstr>
      <vt:lpstr>What is a p-value?</vt:lpstr>
      <vt:lpstr>Evidence vs. Proof</vt:lpstr>
      <vt:lpstr>Errors in Hypothesis Testing (any type)</vt:lpstr>
      <vt:lpstr>Confidence Intervals</vt:lpstr>
      <vt:lpstr>Confidence Intervals</vt:lpstr>
      <vt:lpstr>Confidence Intervals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Statistical Analysis</dc:title>
  <dc:creator>Tyson Barrett</dc:creator>
  <cp:lastModifiedBy>Tyson Barrett</cp:lastModifiedBy>
  <cp:revision>254</cp:revision>
  <cp:lastPrinted>2018-01-24T21:23:57Z</cp:lastPrinted>
  <dcterms:created xsi:type="dcterms:W3CDTF">2017-12-29T23:46:42Z</dcterms:created>
  <dcterms:modified xsi:type="dcterms:W3CDTF">2020-02-01T05:06:14Z</dcterms:modified>
</cp:coreProperties>
</file>