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7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9" r:id="rId15"/>
    <p:sldId id="268" r:id="rId16"/>
    <p:sldId id="280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E9B2046-FB26-4DA1-B887-05F2AC999270}">
          <p14:sldIdLst>
            <p14:sldId id="276"/>
            <p14:sldId id="257"/>
            <p14:sldId id="258"/>
            <p14:sldId id="259"/>
            <p14:sldId id="277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79"/>
            <p14:sldId id="268"/>
            <p14:sldId id="280"/>
            <p14:sldId id="269"/>
            <p14:sldId id="270"/>
            <p14:sldId id="271"/>
            <p14:sldId id="272"/>
            <p14:sldId id="273"/>
            <p14:sldId id="274"/>
            <p14:sldId id="275"/>
            <p14:sldId id="281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Schwartz" initials="SS" lastIdx="1" clrIdx="0">
    <p:extLst>
      <p:ext uri="{19B8F6BF-5375-455C-9EA6-DF929625EA0E}">
        <p15:presenceInfo xmlns:p15="http://schemas.microsoft.com/office/powerpoint/2012/main" userId="81bb3b139124cde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9" autoAdjust="0"/>
    <p:restoredTop sz="94940"/>
  </p:normalViewPr>
  <p:slideViewPr>
    <p:cSldViewPr snapToGrid="0">
      <p:cViewPr varScale="1">
        <p:scale>
          <a:sx n="105" d="100"/>
          <a:sy n="105" d="100"/>
        </p:scale>
        <p:origin x="19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B2355-98C8-451F-BE71-5FA915B2B77F}" type="datetimeFigureOut">
              <a:rPr lang="en-US" smtClean="0"/>
              <a:t>4/24/18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AD8C3-A8D3-403F-8C66-5048C8CDEC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57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AD8C3-A8D3-403F-8C66-5048C8CDEC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66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AD8C3-A8D3-403F-8C66-5048C8CDEC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72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these are already in count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AD8C3-A8D3-403F-8C66-5048C8CDEC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60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these are already in count form. If they aren’t, we need to use table()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AD8C3-A8D3-403F-8C66-5048C8CDEC5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19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7BD75-508C-4A81-8E26-D5061690B6B5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4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4C0A7-97C9-4DE6-9F41-74F7D8F97B61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6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9E64-E537-4D10-A618-8D385CF10675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6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FA4B4-D1C8-46CC-A018-9FF1C4700FE3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2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9DFE-3909-4A70-9C5B-1803550211E1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1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AD61-66B2-4626-A114-2ECB84CBD005}" type="datetime1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27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96C00-F8E5-4AEE-9749-15F6E8494C14}" type="datetime1">
              <a:rPr lang="en-US" smtClean="0"/>
              <a:t>4/24/18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3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7673-2BB6-4B4F-8C31-715C539BCEC0}" type="datetime1">
              <a:rPr lang="en-US" smtClean="0"/>
              <a:t>4/24/18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3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A56B-9868-4EE2-A446-B4DAAD5FD0CC}" type="datetime1">
              <a:rPr lang="en-US" smtClean="0"/>
              <a:t>4/24/18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6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22917-15F1-4277-A073-91ED9B1E5E34}" type="datetime1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F6E3-A08F-4B2E-A359-0DB87E241104}" type="datetime1">
              <a:rPr lang="en-US" smtClean="0"/>
              <a:t>4/24/18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0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A646C-D592-4D99-A029-F055FA0F567A}" type="datetime1">
              <a:rPr lang="en-US" smtClean="0"/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Cohen Chap 19 &amp; 20 - Categorical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8E80-928C-4D02-8039-2537AA9D5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9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5.png"/><Relationship Id="rId5" Type="http://schemas.openxmlformats.org/officeDocument/2006/relationships/image" Target="../media/image23.wmf"/><Relationship Id="rId4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0223" y="2605541"/>
            <a:ext cx="8075054" cy="1463040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rPr>
              <a:t>Categorical</a:t>
            </a:r>
            <a:br>
              <a:rPr lang="en-US" sz="8000" b="1" dirty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rPr>
            </a:br>
            <a:r>
              <a:rPr lang="en-US" sz="8000" b="1" dirty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rPr>
              <a:t>Data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8500" y="4943323"/>
            <a:ext cx="3200400" cy="1463040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accent3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For EDUC/PSY 6600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CF2BAE-DC94-5842-BE3E-B1C78D212AC1}"/>
              </a:ext>
            </a:extLst>
          </p:cNvPr>
          <p:cNvSpPr/>
          <p:nvPr/>
        </p:nvSpPr>
        <p:spPr>
          <a:xfrm>
            <a:off x="4727553" y="4419084"/>
            <a:ext cx="2762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Cohen Chapters 19 &amp; 20 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693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453" y="209741"/>
            <a:ext cx="9720072" cy="1499616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Binomial sign test: example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10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9E42C8-0C25-C840-A7C5-B8945CAC8994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5890517" y="1494214"/>
            <a:ext cx="592455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eaLnBrk="1" hangingPunct="1"/>
            <a:r>
              <a:rPr lang="en-US" altLang="en-US" sz="20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Experiment: Coin flipped 10x, heads 8x</a:t>
            </a:r>
          </a:p>
          <a:p>
            <a:pPr lvl="1" eaLnBrk="1" hangingPunct="1"/>
            <a:r>
              <a:rPr lang="en-US" altLang="en-US" sz="18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Is coin </a:t>
            </a:r>
            <a:r>
              <a:rPr lang="en-US" altLang="en-US" sz="1800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biased</a:t>
            </a:r>
            <a:r>
              <a:rPr lang="en-US" altLang="en-US" sz="18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 (Heads &gt; .50)?</a:t>
            </a:r>
          </a:p>
          <a:p>
            <a:pPr lvl="1" eaLnBrk="1" hangingPunct="1"/>
            <a:r>
              <a:rPr lang="en-US" altLang="en-US" sz="1800" b="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en-US" sz="1800" b="0" i="1" baseline="-2500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en-US" sz="18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:  </a:t>
            </a:r>
            <a:r>
              <a:rPr lang="en-US" altLang="en-US" sz="1800" b="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Proportion </a:t>
            </a:r>
            <a:r>
              <a:rPr lang="en-US" altLang="en-US" sz="18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(X) = .50 in population</a:t>
            </a:r>
          </a:p>
          <a:p>
            <a:pPr lvl="1" eaLnBrk="1" hangingPunct="1"/>
            <a:r>
              <a:rPr lang="en-US" altLang="en-US" sz="1800" b="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en-US" sz="1800" b="0" i="1" baseline="-2500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en-US" sz="18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:  </a:t>
            </a:r>
            <a:r>
              <a:rPr lang="en-US" altLang="en-US" sz="1800" b="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Proportion </a:t>
            </a:r>
            <a:r>
              <a:rPr lang="en-US" altLang="en-US" sz="18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(X) </a:t>
            </a:r>
            <a:r>
              <a:rPr lang="en-US" altLang="en-US" sz="18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≠</a:t>
            </a:r>
            <a:r>
              <a:rPr lang="en-US" altLang="en-US" sz="18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 .50 in population (2-tailed)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66BD10-9177-E94C-8E8F-90274363A32E}"/>
              </a:ext>
            </a:extLst>
          </p:cNvPr>
          <p:cNvSpPr txBox="1"/>
          <p:nvPr/>
        </p:nvSpPr>
        <p:spPr>
          <a:xfrm>
            <a:off x="287676" y="1494214"/>
            <a:ext cx="5414481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  <a:latin typeface="Monaco" pitchFamily="2" charset="77"/>
              </a:rPr>
              <a:t>data.frame</a:t>
            </a:r>
            <a:r>
              <a:rPr lang="en-US" dirty="0">
                <a:latin typeface="Monaco" pitchFamily="2" charset="77"/>
              </a:rPr>
              <a:t>(heads = 8,</a:t>
            </a:r>
          </a:p>
          <a:p>
            <a:r>
              <a:rPr lang="en-US" dirty="0">
                <a:latin typeface="Monaco" pitchFamily="2" charset="77"/>
              </a:rPr>
              <a:t>           tails = 2) </a:t>
            </a:r>
            <a:r>
              <a:rPr lang="en-US" dirty="0">
                <a:solidFill>
                  <a:schemeClr val="accent6"/>
                </a:solidFill>
                <a:latin typeface="Monaco" pitchFamily="2" charset="77"/>
              </a:rPr>
              <a:t>%&gt;%</a:t>
            </a:r>
          </a:p>
          <a:p>
            <a:r>
              <a:rPr lang="en-US" dirty="0">
                <a:latin typeface="Monaco" pitchFamily="2" charset="77"/>
              </a:rPr>
              <a:t>  </a:t>
            </a:r>
            <a:r>
              <a:rPr lang="en-US" dirty="0" err="1">
                <a:solidFill>
                  <a:schemeClr val="accent2"/>
                </a:solidFill>
                <a:latin typeface="Monaco" pitchFamily="2" charset="77"/>
              </a:rPr>
              <a:t>as.matrix</a:t>
            </a:r>
            <a:r>
              <a:rPr lang="en-US" dirty="0">
                <a:latin typeface="Monaco" pitchFamily="2" charset="77"/>
              </a:rPr>
              <a:t>() </a:t>
            </a:r>
            <a:r>
              <a:rPr lang="en-US" dirty="0">
                <a:solidFill>
                  <a:schemeClr val="accent6"/>
                </a:solidFill>
                <a:latin typeface="Monaco" pitchFamily="2" charset="77"/>
              </a:rPr>
              <a:t>%&gt;%</a:t>
            </a:r>
          </a:p>
          <a:p>
            <a:r>
              <a:rPr lang="en-US" dirty="0">
                <a:latin typeface="Monaco" pitchFamily="2" charset="77"/>
              </a:rPr>
              <a:t>  </a:t>
            </a:r>
            <a:r>
              <a:rPr lang="en-US" dirty="0" err="1">
                <a:solidFill>
                  <a:schemeClr val="accent2"/>
                </a:solidFill>
                <a:latin typeface="Monaco" pitchFamily="2" charset="77"/>
              </a:rPr>
              <a:t>as.table</a:t>
            </a:r>
            <a:r>
              <a:rPr lang="en-US" dirty="0">
                <a:latin typeface="Monaco" pitchFamily="2" charset="77"/>
              </a:rPr>
              <a:t>() </a:t>
            </a:r>
            <a:r>
              <a:rPr lang="en-US" dirty="0">
                <a:solidFill>
                  <a:schemeClr val="accent6"/>
                </a:solidFill>
                <a:latin typeface="Monaco" pitchFamily="2" charset="77"/>
              </a:rPr>
              <a:t>%&gt;%</a:t>
            </a:r>
          </a:p>
          <a:p>
            <a:r>
              <a:rPr lang="en-US" dirty="0">
                <a:latin typeface="Monaco" pitchFamily="2" charset="77"/>
              </a:rPr>
              <a:t>  </a:t>
            </a:r>
            <a:r>
              <a:rPr lang="en-US" dirty="0" err="1">
                <a:solidFill>
                  <a:schemeClr val="accent2"/>
                </a:solidFill>
                <a:latin typeface="Monaco" pitchFamily="2" charset="77"/>
              </a:rPr>
              <a:t>binom.test</a:t>
            </a:r>
            <a:r>
              <a:rPr lang="en-US" dirty="0">
                <a:latin typeface="Monaco" pitchFamily="2" charset="77"/>
              </a:rPr>
              <a:t>(alternative = </a:t>
            </a:r>
            <a:r>
              <a:rPr lang="en-US" dirty="0">
                <a:solidFill>
                  <a:schemeClr val="accent4"/>
                </a:solidFill>
                <a:latin typeface="Monaco" pitchFamily="2" charset="77"/>
              </a:rPr>
              <a:t>"greater"</a:t>
            </a:r>
            <a:r>
              <a:rPr lang="en-US" dirty="0">
                <a:latin typeface="Monaco" pitchFamily="2" charset="77"/>
              </a:rPr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333C5D-3FCC-9747-BC2C-8F1BAC642ECB}"/>
              </a:ext>
            </a:extLst>
          </p:cNvPr>
          <p:cNvSpPr/>
          <p:nvPr/>
        </p:nvSpPr>
        <p:spPr>
          <a:xfrm>
            <a:off x="287676" y="3287731"/>
            <a:ext cx="11527391" cy="2862322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rPr>
              <a:t>   Exact binomial test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latin typeface="Monaco" pitchFamily="2" charset="77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rPr>
              <a:t>data:  .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rPr>
              <a:t>number of successes = 8, number of trials = 10, p-value = 0.05469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rPr>
              <a:t>alternative hypothesis: true probability of success is greater than 0.5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rPr>
              <a:t>95 percent confidence interval: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rPr>
              <a:t> 0.4930987 1.0000000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rPr>
              <a:t>sample estimates: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rPr>
              <a:t>probability of success 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rPr>
              <a:t>                   0.8 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71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308991"/>
            <a:ext cx="10972800" cy="149961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2"/>
                </a:solidFill>
                <a:latin typeface="Georgia" panose="02040502050405020303" pitchFamily="18" charset="0"/>
              </a:rPr>
              <a:t>Normal approximation </a:t>
            </a:r>
            <a:r>
              <a:rPr lang="en-US" sz="3600" dirty="0">
                <a:latin typeface="Georgia" panose="02040502050405020303" pitchFamily="18" charset="0"/>
              </a:rPr>
              <a:t>to the binomial (i.e. “z-test” for a single proportion)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348" y="1786905"/>
            <a:ext cx="5847461" cy="3867150"/>
          </a:xfrm>
        </p:spPr>
        <p:txBody>
          <a:bodyPr>
            <a:normAutofit/>
          </a:bodyPr>
          <a:lstStyle/>
          <a:p>
            <a:r>
              <a:rPr lang="en-US" altLang="en-US" sz="2000" b="1" u="sng" dirty="0">
                <a:latin typeface="Georgia" panose="02040502050405020303" pitchFamily="18" charset="0"/>
              </a:rPr>
              <a:t>What if </a:t>
            </a:r>
            <a:r>
              <a:rPr lang="en-US" altLang="en-US" sz="2000" b="1" i="1" u="sng" dirty="0">
                <a:latin typeface="Georgia" panose="02040502050405020303" pitchFamily="18" charset="0"/>
              </a:rPr>
              <a:t>N</a:t>
            </a:r>
            <a:r>
              <a:rPr lang="en-US" altLang="en-US" sz="2000" b="1" u="sng" dirty="0">
                <a:latin typeface="Georgia" panose="02040502050405020303" pitchFamily="18" charset="0"/>
              </a:rPr>
              <a:t> were larger, say 15?</a:t>
            </a:r>
          </a:p>
          <a:p>
            <a:pPr lvl="1"/>
            <a:r>
              <a:rPr lang="en-US" altLang="en-US" sz="18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Same proportions: 80% (12/15) Heads &amp; Perfume A</a:t>
            </a:r>
          </a:p>
          <a:p>
            <a:pPr lvl="1"/>
            <a:r>
              <a:rPr lang="en-US" altLang="en-US" sz="18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Sum </a:t>
            </a:r>
            <a:r>
              <a:rPr lang="en-US" altLang="en-US" sz="18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en-US" sz="18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(12, 13, 14, 15/15) </a:t>
            </a:r>
            <a:r>
              <a:rPr lang="en-US" altLang="en-US" sz="18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= </a:t>
            </a:r>
            <a:r>
              <a:rPr lang="en-US" altLang="en-US" sz="18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.0178 (1-tailed </a:t>
            </a:r>
            <a:r>
              <a:rPr lang="en-US" altLang="en-US" sz="18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en-US" sz="18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-value)</a:t>
            </a:r>
          </a:p>
          <a:p>
            <a:pPr lvl="4"/>
            <a:endParaRPr lang="en-US" altLang="en-US" sz="900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sz="2000" dirty="0">
                <a:latin typeface="Georgia" panose="02040502050405020303" pitchFamily="18" charset="0"/>
              </a:rPr>
              <a:t>Reject </a:t>
            </a:r>
            <a:r>
              <a:rPr lang="en-US" altLang="en-US" sz="2000" i="1" dirty="0">
                <a:latin typeface="Georgia" panose="02040502050405020303" pitchFamily="18" charset="0"/>
              </a:rPr>
              <a:t>H</a:t>
            </a:r>
            <a:r>
              <a:rPr lang="en-US" altLang="en-US" sz="2000" i="1" baseline="-25000" dirty="0">
                <a:latin typeface="Georgia" panose="02040502050405020303" pitchFamily="18" charset="0"/>
              </a:rPr>
              <a:t>0</a:t>
            </a:r>
            <a:r>
              <a:rPr lang="en-US" altLang="en-US" sz="2000" baseline="-25000" dirty="0">
                <a:latin typeface="Georgia" panose="02040502050405020303" pitchFamily="18" charset="0"/>
              </a:rPr>
              <a:t> </a:t>
            </a:r>
            <a:r>
              <a:rPr lang="en-US" altLang="en-US" sz="2000" dirty="0">
                <a:latin typeface="Georgia" panose="02040502050405020303" pitchFamily="18" charset="0"/>
              </a:rPr>
              <a:t>under both 1- and 2-tailed tests</a:t>
            </a:r>
          </a:p>
          <a:p>
            <a:pPr lvl="1"/>
            <a:r>
              <a:rPr lang="en-US" altLang="en-US" sz="18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2-tailed </a:t>
            </a:r>
            <a:r>
              <a:rPr lang="en-US" altLang="en-US" sz="18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en-US" sz="18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= .0178 x 2 = .0356</a:t>
            </a:r>
          </a:p>
          <a:p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681348" y="4289773"/>
            <a:ext cx="9092672" cy="272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 b="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Earlier: Binomial distribution </a:t>
            </a:r>
            <a:r>
              <a:rPr lang="en-US" altLang="en-US" sz="1800" b="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1800" b="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normal distribution,  as </a:t>
            </a:r>
            <a:r>
              <a:rPr lang="en-US" altLang="en-US" sz="1800" b="0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N</a:t>
            </a:r>
            <a:r>
              <a:rPr lang="en-US" altLang="en-US" sz="1800" b="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altLang="en-US" sz="1800" b="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1800" b="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infinity</a:t>
            </a:r>
            <a:endParaRPr lang="en-US" altLang="en-US" sz="1200" b="0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800" b="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Recommendation: Use </a:t>
            </a:r>
            <a:r>
              <a:rPr lang="en-US" altLang="en-US" sz="1800" b="0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z</a:t>
            </a:r>
            <a:r>
              <a:rPr lang="en-US" altLang="en-US" sz="1800" b="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-test for single proportion when </a:t>
            </a:r>
            <a:r>
              <a:rPr lang="en-US" altLang="en-US" sz="1800" b="0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N</a:t>
            </a:r>
            <a:r>
              <a:rPr lang="en-US" altLang="en-US" sz="1800" b="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is </a:t>
            </a:r>
            <a:r>
              <a:rPr lang="en-US" altLang="en-US" sz="1800" b="0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large </a:t>
            </a:r>
            <a:r>
              <a:rPr lang="en-US" altLang="en-US" sz="1800" b="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(&gt;25-30)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b="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When </a:t>
            </a:r>
            <a:r>
              <a:rPr lang="en-US" altLang="en-US" sz="1800" b="0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NP </a:t>
            </a:r>
            <a:r>
              <a:rPr lang="en-US" altLang="en-US" sz="1800" b="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and </a:t>
            </a:r>
            <a:r>
              <a:rPr lang="en-US" altLang="en-US" sz="1800" b="0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NQ </a:t>
            </a:r>
            <a:r>
              <a:rPr lang="en-US" altLang="en-US" sz="1800" b="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are both &gt; 10, close to normal</a:t>
            </a:r>
            <a:endParaRPr lang="en-US" altLang="en-US" sz="1800" b="0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800" b="0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H</a:t>
            </a:r>
            <a:r>
              <a:rPr lang="en-US" altLang="en-US" sz="1800" b="0" i="1" baseline="-250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0</a:t>
            </a:r>
            <a:r>
              <a:rPr lang="en-US" altLang="en-US" sz="1800" b="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and </a:t>
            </a:r>
            <a:r>
              <a:rPr lang="en-US" altLang="en-US" sz="1800" b="0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H</a:t>
            </a:r>
            <a:r>
              <a:rPr lang="en-US" altLang="en-US" sz="1800" b="0" i="1" baseline="-250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1</a:t>
            </a:r>
            <a:r>
              <a:rPr lang="en-US" altLang="en-US" sz="1800" b="0" baseline="-250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altLang="en-US" sz="1800" b="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are same as Binomial Test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b="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Test statistic: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074" y="5563252"/>
            <a:ext cx="2121694" cy="10129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6912984" y="1808607"/>
            <a:ext cx="4741164" cy="20655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1600" b="1" u="sng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Experiment: </a:t>
            </a:r>
          </a:p>
          <a:p>
            <a:pPr>
              <a:lnSpc>
                <a:spcPct val="80000"/>
              </a:lnSpc>
            </a:pPr>
            <a:r>
              <a:rPr lang="en-US" altLang="en-US" sz="16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Senator supports bill favoring stem cell research. However, she realizes her vote could influence whether or not her constituents endorse her bid for re-election. She decides to vote for the bill only if 50% of her constituents support this type of research. In a random survey of 200 constituents, 96 are in favor of stem cell research.</a:t>
            </a: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altLang="en-US" sz="1600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Will the senator support the bill?</a:t>
            </a:r>
          </a:p>
        </p:txBody>
      </p:sp>
    </p:spTree>
    <p:extLst>
      <p:ext uri="{BB962C8B-B14F-4D97-AF65-F5344CB8AC3E}">
        <p14:creationId xmlns:p14="http://schemas.microsoft.com/office/powerpoint/2010/main" val="387391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60" y="323948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sz="4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Chi-Square (</a:t>
            </a:r>
            <a:r>
              <a:rPr lang="el-GR" altLang="en-US" sz="40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sz="4000" i="1" baseline="30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2 </a:t>
            </a:r>
            <a:r>
              <a:rPr lang="en-US" altLang="en-US" sz="4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) Distribution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12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529260" y="1684534"/>
            <a:ext cx="465658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400" b="0" dirty="0">
                <a:latin typeface="Georgia" panose="02040502050405020303" pitchFamily="18" charset="0"/>
              </a:rPr>
              <a:t>Family of distributions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As </a:t>
            </a:r>
            <a:r>
              <a:rPr lang="en-US" altLang="en-US" sz="2000" b="0" i="1" dirty="0" err="1">
                <a:latin typeface="Georgia" panose="02040502050405020303" pitchFamily="18" charset="0"/>
                <a:ea typeface="ＭＳ Ｐゴシック" panose="020B0600070205080204" pitchFamily="34" charset="-128"/>
              </a:rPr>
              <a:t>df</a:t>
            </a:r>
            <a:r>
              <a:rPr lang="en-US" altLang="en-US" sz="2000" b="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b="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(or </a:t>
            </a:r>
            <a:r>
              <a:rPr lang="en-US" altLang="en-US" sz="2000" b="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k </a:t>
            </a:r>
            <a:r>
              <a:rPr lang="en-US" altLang="en-US" sz="2000" b="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categories)</a:t>
            </a:r>
            <a:r>
              <a:rPr lang="en-US" altLang="en-US" sz="2000" b="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b="0" dirty="0"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↑</a:t>
            </a:r>
            <a:r>
              <a:rPr lang="en-US" altLang="en-US" sz="2000" b="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b="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Distribution becomes more 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en-US" sz="1800" b="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	normal, bell-shaped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 b="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Mean &amp; variance </a:t>
            </a:r>
            <a:r>
              <a:rPr lang="en-US" altLang="en-US" sz="1800" b="0" dirty="0"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↑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600" b="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Mean = </a:t>
            </a:r>
            <a:r>
              <a:rPr lang="en-US" altLang="en-US" sz="1600" b="0" i="1" dirty="0" err="1">
                <a:latin typeface="Georgia" panose="02040502050405020303" pitchFamily="18" charset="0"/>
                <a:ea typeface="ＭＳ Ｐゴシック" panose="020B0600070205080204" pitchFamily="34" charset="-128"/>
              </a:rPr>
              <a:t>df</a:t>
            </a:r>
            <a:endParaRPr lang="en-US" altLang="en-US" sz="1600" b="0" i="1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lvl="3" eaLnBrk="1" hangingPunct="1">
              <a:lnSpc>
                <a:spcPct val="80000"/>
              </a:lnSpc>
            </a:pPr>
            <a:r>
              <a:rPr lang="en-US" altLang="en-US" sz="1600" b="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Variance = 2* </a:t>
            </a:r>
            <a:r>
              <a:rPr lang="en-US" altLang="en-US" sz="1600" b="0" i="1" dirty="0" err="1">
                <a:latin typeface="Georgia" panose="02040502050405020303" pitchFamily="18" charset="0"/>
                <a:ea typeface="ＭＳ Ｐゴシック" panose="020B0600070205080204" pitchFamily="34" charset="-128"/>
              </a:rPr>
              <a:t>df</a:t>
            </a:r>
            <a:endParaRPr lang="en-US" altLang="en-US" sz="1600" b="0" i="1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lvl="4" eaLnBrk="1" hangingPunct="1">
              <a:lnSpc>
                <a:spcPct val="80000"/>
              </a:lnSpc>
            </a:pPr>
            <a:endParaRPr lang="en-US" altLang="en-US" sz="1600" b="0" i="1" dirty="0">
              <a:solidFill>
                <a:schemeClr val="accent5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b="0" i="1" dirty="0">
                <a:solidFill>
                  <a:schemeClr val="accent5"/>
                </a:solidFill>
                <a:latin typeface="Georgia" panose="02040502050405020303" pitchFamily="18" charset="0"/>
              </a:rPr>
              <a:t>z</a:t>
            </a:r>
            <a:r>
              <a:rPr lang="en-US" altLang="en-US" sz="2400" b="0" baseline="30000" dirty="0">
                <a:solidFill>
                  <a:schemeClr val="accent5"/>
                </a:solidFill>
                <a:latin typeface="Georgia" panose="02040502050405020303" pitchFamily="18" charset="0"/>
              </a:rPr>
              <a:t>2</a:t>
            </a:r>
            <a:r>
              <a:rPr lang="en-US" altLang="en-US" sz="2400" b="0" dirty="0">
                <a:solidFill>
                  <a:schemeClr val="accent5"/>
                </a:solidFill>
                <a:latin typeface="Georgia" panose="02040502050405020303" pitchFamily="18" charset="0"/>
              </a:rPr>
              <a:t> = </a:t>
            </a:r>
            <a:r>
              <a:rPr lang="el-GR" altLang="en-US" sz="2400" b="0" i="1" dirty="0">
                <a:solidFill>
                  <a:schemeClr val="accent5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sz="2400" b="0" i="1" baseline="30000" dirty="0">
                <a:solidFill>
                  <a:schemeClr val="accent5"/>
                </a:solidFill>
                <a:latin typeface="Georgia" panose="02040502050405020303" pitchFamily="18" charset="0"/>
              </a:rPr>
              <a:t>2 </a:t>
            </a:r>
            <a:endParaRPr lang="en-US" altLang="en-US" sz="2400" b="0" dirty="0">
              <a:solidFill>
                <a:schemeClr val="accent5"/>
              </a:solidFill>
              <a:latin typeface="Georgia" panose="02040502050405020303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Always positive, 0 to infinity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b="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1-tailed distribution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600" b="0" i="1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l-GR" altLang="en-US" sz="2400" b="0" i="1" dirty="0"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sz="2400" b="0" i="1" baseline="30000" dirty="0">
                <a:latin typeface="Georgia" panose="02040502050405020303" pitchFamily="18" charset="0"/>
              </a:rPr>
              <a:t>2 </a:t>
            </a:r>
            <a:r>
              <a:rPr lang="en-US" altLang="en-US" sz="2400" b="0" dirty="0">
                <a:latin typeface="Georgia" panose="02040502050405020303" pitchFamily="18" charset="0"/>
              </a:rPr>
              <a:t>distribution used in many statistical tests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848" y="288925"/>
            <a:ext cx="2286000" cy="162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848" y="288925"/>
            <a:ext cx="2286000" cy="162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848" y="1871023"/>
            <a:ext cx="2286000" cy="162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848" y="1836000"/>
            <a:ext cx="2286000" cy="162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5918200" y="3755935"/>
            <a:ext cx="5890698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en-US" b="1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“GOODNESS OF FIT” Testing:</a:t>
            </a:r>
          </a:p>
          <a:p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Are </a:t>
            </a:r>
            <a:r>
              <a:rPr lang="en-US" altLang="en-US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observed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frequencies </a:t>
            </a:r>
            <a:r>
              <a:rPr lang="en-US" altLang="en-US" b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similar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to frequencies </a:t>
            </a:r>
            <a:r>
              <a:rPr lang="en-US" altLang="en-US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expected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 by chance?</a:t>
            </a:r>
          </a:p>
          <a:p>
            <a:pPr lvl="4"/>
            <a:endParaRPr lang="en-US" altLang="en-US" dirty="0">
              <a:solidFill>
                <a:schemeClr val="accent1">
                  <a:lumMod val="75000"/>
                </a:schemeClr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algn="ctr"/>
            <a:r>
              <a:rPr lang="en-US" altLang="en-US" b="1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Expected frequencies</a:t>
            </a:r>
          </a:p>
          <a:p>
            <a:pPr algn="ctr"/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Frequencies you’d </a:t>
            </a:r>
            <a:r>
              <a:rPr lang="en-US" altLang="en-US" u="sng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expect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 if </a:t>
            </a:r>
            <a:r>
              <a:rPr lang="en-US" altLang="en-US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en-US" i="1" baseline="-250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 were true</a:t>
            </a:r>
          </a:p>
          <a:p>
            <a:pPr algn="ctr"/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Usually equal across categories of variable (</a:t>
            </a:r>
            <a:r>
              <a:rPr lang="en-US" altLang="en-US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N / k)</a:t>
            </a:r>
          </a:p>
          <a:p>
            <a:pPr algn="ctr"/>
            <a:r>
              <a:rPr lang="en-US" altLang="en-US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Can be unequal if theory dictates</a:t>
            </a:r>
          </a:p>
        </p:txBody>
      </p:sp>
    </p:spTree>
    <p:extLst>
      <p:ext uri="{BB962C8B-B14F-4D97-AF65-F5344CB8AC3E}">
        <p14:creationId xmlns:p14="http://schemas.microsoft.com/office/powerpoint/2010/main" val="3306994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778" y="-98540"/>
            <a:ext cx="9720072" cy="149961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Chi-Squared</a:t>
            </a:r>
            <a:r>
              <a:rPr lang="en-US" sz="3600" dirty="0">
                <a:latin typeface="Georgia" panose="02040502050405020303" pitchFamily="18" charset="0"/>
              </a:rPr>
              <a:t>: GOODNESS OF FIT Tests “</a:t>
            </a:r>
            <a:r>
              <a:rPr lang="en-US" sz="3600" dirty="0" err="1">
                <a:latin typeface="Georgia" panose="02040502050405020303" pitchFamily="18" charset="0"/>
              </a:rPr>
              <a:t>GoF</a:t>
            </a:r>
            <a:r>
              <a:rPr lang="en-US" sz="3600" dirty="0">
                <a:latin typeface="Georgia" panose="02040502050405020303" pitchFamily="18" charset="0"/>
              </a:rPr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545" y="1177291"/>
            <a:ext cx="9734549" cy="543057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2000" b="1" u="sng" dirty="0">
                <a:latin typeface="Georgia" panose="02040502050405020303" pitchFamily="18" charset="0"/>
              </a:rPr>
              <a:t>Hypotheses</a:t>
            </a:r>
          </a:p>
          <a:p>
            <a:pPr lvl="1">
              <a:lnSpc>
                <a:spcPct val="80000"/>
              </a:lnSpc>
            </a:pPr>
            <a:r>
              <a:rPr lang="en-US" altLang="en-US" sz="16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en-US" sz="1600" i="1" baseline="-25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en-US" sz="16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: Observed = Expected frequencies in population</a:t>
            </a:r>
          </a:p>
          <a:p>
            <a:pPr lvl="1">
              <a:lnSpc>
                <a:spcPct val="80000"/>
              </a:lnSpc>
            </a:pPr>
            <a:r>
              <a:rPr lang="en-US" altLang="en-US" sz="16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en-US" sz="1600" i="1" baseline="-25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en-US" sz="16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: Observed </a:t>
            </a:r>
            <a:r>
              <a:rPr lang="en-US" altLang="en-US" sz="1600" dirty="0"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≠ E</a:t>
            </a:r>
            <a:r>
              <a:rPr lang="en-US" altLang="en-US" sz="16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xpected frequencies in population</a:t>
            </a:r>
          </a:p>
          <a:p>
            <a:pPr>
              <a:lnSpc>
                <a:spcPct val="80000"/>
              </a:lnSpc>
            </a:pPr>
            <a:r>
              <a:rPr lang="en-US" altLang="en-US" sz="2000" b="1" u="sng" dirty="0">
                <a:latin typeface="Georgia" panose="02040502050405020303" pitchFamily="18" charset="0"/>
              </a:rPr>
              <a:t>General form:</a:t>
            </a:r>
          </a:p>
          <a:p>
            <a:pPr lvl="1">
              <a:lnSpc>
                <a:spcPct val="80000"/>
              </a:lnSpc>
            </a:pPr>
            <a:r>
              <a:rPr lang="en-US" altLang="en-US" sz="16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O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 = observed frequency</a:t>
            </a:r>
          </a:p>
          <a:p>
            <a:pPr lvl="1">
              <a:lnSpc>
                <a:spcPct val="80000"/>
              </a:lnSpc>
            </a:pPr>
            <a:r>
              <a:rPr lang="en-US" altLang="en-US" sz="1600" i="1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E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 = expected frequency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Georgia" panose="02040502050405020303" pitchFamily="18" charset="0"/>
              </a:rPr>
              <a:t>If </a:t>
            </a:r>
            <a:r>
              <a:rPr lang="en-US" altLang="en-US" sz="2000" i="1" dirty="0">
                <a:latin typeface="Georgia" panose="02040502050405020303" pitchFamily="18" charset="0"/>
              </a:rPr>
              <a:t>H</a:t>
            </a:r>
            <a:r>
              <a:rPr lang="en-US" altLang="en-US" sz="2000" i="1" baseline="-25000" dirty="0">
                <a:latin typeface="Georgia" panose="02040502050405020303" pitchFamily="18" charset="0"/>
              </a:rPr>
              <a:t>0</a:t>
            </a:r>
            <a:r>
              <a:rPr lang="en-US" altLang="en-US" sz="2000" dirty="0">
                <a:latin typeface="Georgia" panose="02040502050405020303" pitchFamily="18" charset="0"/>
              </a:rPr>
              <a:t> were true, numerator would be small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Georgia" panose="02040502050405020303" pitchFamily="18" charset="0"/>
              </a:rPr>
              <a:t>Denominator standardizes difference in terms of expected frequencies</a:t>
            </a:r>
          </a:p>
          <a:p>
            <a:r>
              <a:rPr lang="en-US" altLang="en-US" sz="2000" b="1" i="1" u="sng" dirty="0">
                <a:latin typeface="Georgia" panose="02040502050405020303" pitchFamily="18" charset="0"/>
              </a:rPr>
              <a:t>Aka:</a:t>
            </a:r>
            <a:r>
              <a:rPr lang="en-US" altLang="en-US" sz="2000" b="1" u="sng" dirty="0">
                <a:latin typeface="Georgia" panose="02040502050405020303" pitchFamily="18" charset="0"/>
              </a:rPr>
              <a:t> Pearson or ‘1-way’ </a:t>
            </a:r>
            <a:r>
              <a:rPr lang="el-GR" altLang="en-US" sz="2000" b="1" i="1" u="sng" dirty="0"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sz="2000" b="1" u="sng" baseline="30000" dirty="0">
                <a:latin typeface="Georgia" panose="02040502050405020303" pitchFamily="18" charset="0"/>
              </a:rPr>
              <a:t>2</a:t>
            </a:r>
            <a:r>
              <a:rPr lang="en-US" altLang="en-US" sz="2000" b="1" u="sng" dirty="0">
                <a:latin typeface="Georgia" panose="02040502050405020303" pitchFamily="18" charset="0"/>
              </a:rPr>
              <a:t> test</a:t>
            </a:r>
          </a:p>
          <a:p>
            <a:pPr lvl="1"/>
            <a:r>
              <a:rPr lang="en-US" altLang="en-US" sz="16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1 nominal variable</a:t>
            </a:r>
          </a:p>
          <a:p>
            <a:pPr lvl="1"/>
            <a:r>
              <a:rPr lang="en-US" altLang="en-US" sz="16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2 or more categories</a:t>
            </a:r>
          </a:p>
          <a:p>
            <a:r>
              <a:rPr lang="en-US" altLang="en-US" sz="2000" dirty="0">
                <a:latin typeface="Georgia" panose="02040502050405020303" pitchFamily="18" charset="0"/>
              </a:rPr>
              <a:t>If </a:t>
            </a:r>
            <a:r>
              <a:rPr lang="en-US" altLang="en-US" sz="2000" b="1" u="sng" dirty="0">
                <a:latin typeface="Georgia" panose="02040502050405020303" pitchFamily="18" charset="0"/>
              </a:rPr>
              <a:t>nominal variable ONLY has 2 categories</a:t>
            </a:r>
            <a:r>
              <a:rPr lang="en-US" altLang="en-US" sz="2000" dirty="0">
                <a:latin typeface="Georgia" panose="02040502050405020303" pitchFamily="18" charset="0"/>
              </a:rPr>
              <a:t>, </a:t>
            </a:r>
            <a:r>
              <a:rPr lang="el-GR" altLang="en-US" sz="2000" i="1" dirty="0"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sz="2000" i="1" baseline="30000" dirty="0">
                <a:latin typeface="Georgia" panose="02040502050405020303" pitchFamily="18" charset="0"/>
              </a:rPr>
              <a:t>2</a:t>
            </a:r>
            <a:r>
              <a:rPr lang="en-US" altLang="en-US" sz="2000" i="1" dirty="0">
                <a:latin typeface="Georgia" panose="02040502050405020303" pitchFamily="18" charset="0"/>
              </a:rPr>
              <a:t> </a:t>
            </a:r>
            <a:r>
              <a:rPr lang="en-US" altLang="en-US" sz="2000" dirty="0" err="1">
                <a:latin typeface="Georgia" panose="02040502050405020303" pitchFamily="18" charset="0"/>
              </a:rPr>
              <a:t>GoF</a:t>
            </a:r>
            <a:r>
              <a:rPr lang="en-US" altLang="en-US" sz="2000" dirty="0">
                <a:latin typeface="Georgia" panose="02040502050405020303" pitchFamily="18" charset="0"/>
              </a:rPr>
              <a:t> test:</a:t>
            </a:r>
          </a:p>
          <a:p>
            <a:pPr lvl="1"/>
            <a:r>
              <a:rPr lang="en-US" altLang="en-US" sz="16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Is another large sample approximation to Binomial Sign Test</a:t>
            </a:r>
          </a:p>
          <a:p>
            <a:pPr lvl="1"/>
            <a:r>
              <a:rPr lang="en-US" altLang="en-US" sz="16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Gives same results as </a:t>
            </a:r>
            <a:r>
              <a:rPr lang="en-US" altLang="en-US" sz="16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z</a:t>
            </a:r>
            <a:r>
              <a:rPr lang="en-US" altLang="en-US" sz="16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-test for single proportion as z</a:t>
            </a:r>
            <a:r>
              <a:rPr lang="en-US" altLang="en-US" sz="1600" baseline="30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en-US" sz="16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= </a:t>
            </a:r>
            <a:r>
              <a:rPr lang="el-GR" altLang="en-US" sz="1600" i="1" dirty="0">
                <a:latin typeface="Georgia" panose="02040502050405020303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χ</a:t>
            </a:r>
            <a:r>
              <a:rPr lang="en-US" altLang="en-US" sz="1600" i="1" baseline="30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2</a:t>
            </a:r>
            <a:endParaRPr lang="en-US" altLang="en-US" sz="1600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16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Has same </a:t>
            </a:r>
            <a:r>
              <a:rPr lang="en-US" altLang="en-US" sz="16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en-US" sz="1600" i="1" baseline="-25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en-US" sz="16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and </a:t>
            </a:r>
            <a:r>
              <a:rPr lang="en-US" altLang="en-US" sz="16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en-US" sz="1600" i="1" baseline="-25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1 </a:t>
            </a:r>
            <a:r>
              <a:rPr lang="en-US" altLang="en-US" sz="16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as binomial or </a:t>
            </a:r>
            <a:r>
              <a:rPr lang="en-US" altLang="en-US" sz="1600" i="1" dirty="0">
                <a:latin typeface="Georgia" panose="02040502050405020303" pitchFamily="18" charset="0"/>
                <a:ea typeface="ＭＳ Ｐゴシック" panose="020B0600070205080204" pitchFamily="34" charset="-128"/>
                <a:sym typeface="Wingdings" panose="05000000000000000000" pitchFamily="2" charset="2"/>
              </a:rPr>
              <a:t>z</a:t>
            </a:r>
            <a:r>
              <a:rPr lang="en-US" altLang="en-US" sz="16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-tests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Georgia" panose="02040502050405020303" pitchFamily="18" charset="0"/>
              </a:rPr>
              <a:t>Compare obtained </a:t>
            </a:r>
            <a:r>
              <a:rPr lang="el-GR" altLang="en-US" sz="2000" i="1" dirty="0"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sz="2000" i="1" baseline="30000" dirty="0">
                <a:latin typeface="Georgia" panose="02040502050405020303" pitchFamily="18" charset="0"/>
              </a:rPr>
              <a:t>2</a:t>
            </a:r>
            <a:r>
              <a:rPr lang="en-US" altLang="en-US" sz="2000" i="1" dirty="0">
                <a:latin typeface="Georgia" panose="02040502050405020303" pitchFamily="18" charset="0"/>
              </a:rPr>
              <a:t> </a:t>
            </a:r>
            <a:r>
              <a:rPr lang="en-US" altLang="en-US" sz="2000" dirty="0">
                <a:latin typeface="Georgia" panose="02040502050405020303" pitchFamily="18" charset="0"/>
              </a:rPr>
              <a:t>statistic to critical value based on </a:t>
            </a:r>
            <a:r>
              <a:rPr lang="en-US" altLang="en-US" sz="2000" i="1" dirty="0" err="1">
                <a:latin typeface="Georgia" panose="02040502050405020303" pitchFamily="18" charset="0"/>
              </a:rPr>
              <a:t>df</a:t>
            </a:r>
            <a:r>
              <a:rPr lang="en-US" altLang="en-US" sz="2000" i="1" dirty="0">
                <a:latin typeface="Georgia" panose="02040502050405020303" pitchFamily="18" charset="0"/>
              </a:rPr>
              <a:t> = k – 1</a:t>
            </a:r>
            <a:r>
              <a:rPr lang="en-US" altLang="en-US" sz="2000" dirty="0">
                <a:latin typeface="Georgia" panose="02040502050405020303" pitchFamily="18" charset="0"/>
              </a:rPr>
              <a:t>, k = # categories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13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6805" y="1511300"/>
            <a:ext cx="3252341" cy="13584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5036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778" y="-98540"/>
            <a:ext cx="9720072" cy="149961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Georgia" panose="02040502050405020303" pitchFamily="18" charset="0"/>
              </a:rPr>
              <a:t>Chi-Squared</a:t>
            </a:r>
            <a:r>
              <a:rPr lang="en-US" sz="3600" dirty="0">
                <a:latin typeface="Georgia" panose="02040502050405020303" pitchFamily="18" charset="0"/>
              </a:rPr>
              <a:t>: GOODNESS OF FIT Tests “</a:t>
            </a:r>
            <a:r>
              <a:rPr lang="en-US" sz="3600" dirty="0" err="1">
                <a:latin typeface="Georgia" panose="02040502050405020303" pitchFamily="18" charset="0"/>
              </a:rPr>
              <a:t>GoF</a:t>
            </a:r>
            <a:r>
              <a:rPr lang="en-US" sz="3600" dirty="0">
                <a:latin typeface="Georgia" panose="02040502050405020303" pitchFamily="18" charset="0"/>
              </a:rPr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545" y="1177291"/>
            <a:ext cx="9734549" cy="543057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2000" b="1" u="sng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Hypotheses</a:t>
            </a:r>
          </a:p>
          <a:p>
            <a:pPr lvl="1">
              <a:lnSpc>
                <a:spcPct val="80000"/>
              </a:lnSpc>
            </a:pPr>
            <a:r>
              <a:rPr lang="en-US" altLang="en-US" sz="16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en-US" sz="1600" i="1" baseline="-250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: Observed = Expected frequencies in population</a:t>
            </a:r>
          </a:p>
          <a:p>
            <a:pPr lvl="1">
              <a:lnSpc>
                <a:spcPct val="80000"/>
              </a:lnSpc>
            </a:pPr>
            <a:r>
              <a:rPr lang="en-US" altLang="en-US" sz="16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en-US" sz="1600" i="1" baseline="-250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: Observed </a:t>
            </a:r>
            <a:r>
              <a:rPr lang="en-US" alt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≠ E</a:t>
            </a:r>
            <a:r>
              <a:rPr lang="en-US" alt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xpected frequencies in population</a:t>
            </a:r>
          </a:p>
          <a:p>
            <a:pPr>
              <a:lnSpc>
                <a:spcPct val="80000"/>
              </a:lnSpc>
            </a:pPr>
            <a:r>
              <a:rPr lang="en-US" altLang="en-US" sz="2000" b="1" u="sng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General form:</a:t>
            </a:r>
          </a:p>
          <a:p>
            <a:pPr lvl="1">
              <a:lnSpc>
                <a:spcPct val="80000"/>
              </a:lnSpc>
            </a:pPr>
            <a:r>
              <a:rPr lang="en-US" altLang="en-US" sz="16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O</a:t>
            </a:r>
            <a:r>
              <a:rPr lang="en-US" alt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 = observed frequency</a:t>
            </a:r>
          </a:p>
          <a:p>
            <a:pPr lvl="1">
              <a:lnSpc>
                <a:spcPct val="80000"/>
              </a:lnSpc>
            </a:pPr>
            <a:r>
              <a:rPr lang="en-US" altLang="en-US" sz="16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E</a:t>
            </a:r>
            <a:r>
              <a:rPr lang="en-US" alt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 = expected frequency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If </a:t>
            </a:r>
            <a:r>
              <a:rPr lang="en-US" altLang="en-US" sz="2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H</a:t>
            </a:r>
            <a:r>
              <a:rPr lang="en-US" altLang="en-US" sz="2000" i="1" baseline="-250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0</a:t>
            </a:r>
            <a:r>
              <a:rPr lang="en-US" alt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 were true, numerator would be small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Denominator standardizes difference in terms of expected frequencies</a:t>
            </a:r>
          </a:p>
          <a:p>
            <a:r>
              <a:rPr lang="en-US" altLang="en-US" sz="2000" b="1" i="1" u="sng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Aka:</a:t>
            </a:r>
            <a:r>
              <a:rPr lang="en-US" altLang="en-US" sz="2000" b="1" u="sng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 Pearson or ‘1-way’ </a:t>
            </a:r>
            <a:r>
              <a:rPr lang="el-GR" altLang="en-US" sz="2000" b="1" i="1" u="sng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sz="2000" b="1" u="sng" baseline="3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2</a:t>
            </a:r>
            <a:r>
              <a:rPr lang="en-US" altLang="en-US" sz="2000" b="1" u="sng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 test</a:t>
            </a:r>
          </a:p>
          <a:p>
            <a:pPr lvl="1"/>
            <a:r>
              <a:rPr lang="en-US" alt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1 nominal variable</a:t>
            </a:r>
          </a:p>
          <a:p>
            <a:pPr lvl="1"/>
            <a:r>
              <a:rPr lang="en-US" alt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2 or more categories</a:t>
            </a:r>
          </a:p>
          <a:p>
            <a:r>
              <a:rPr lang="en-US" alt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If </a:t>
            </a:r>
            <a:r>
              <a:rPr lang="en-US" altLang="en-US" sz="2000" b="1" u="sng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nominal variable ONLY has 2 categories</a:t>
            </a:r>
            <a:r>
              <a:rPr lang="en-US" alt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, </a:t>
            </a:r>
            <a:r>
              <a:rPr lang="el-GR" altLang="en-US" sz="2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sz="2000" i="1" baseline="3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2</a:t>
            </a:r>
            <a:r>
              <a:rPr lang="en-US" altLang="en-US" sz="2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GoF</a:t>
            </a:r>
            <a:r>
              <a:rPr lang="en-US" alt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 test:</a:t>
            </a:r>
          </a:p>
          <a:p>
            <a:pPr lvl="1"/>
            <a:r>
              <a:rPr lang="en-US" alt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Is another large sample approximation to Binomial Sign Test</a:t>
            </a:r>
          </a:p>
          <a:p>
            <a:pPr lvl="1"/>
            <a:r>
              <a:rPr lang="en-US" alt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Gives same results as </a:t>
            </a:r>
            <a:r>
              <a:rPr lang="en-US" altLang="en-US" sz="16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z</a:t>
            </a:r>
            <a:r>
              <a:rPr lang="en-US" alt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-test for single proportion as z</a:t>
            </a:r>
            <a:r>
              <a:rPr lang="en-US" altLang="en-US" sz="1600" baseline="3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2</a:t>
            </a:r>
            <a:r>
              <a:rPr lang="en-US" alt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 = </a:t>
            </a:r>
            <a:r>
              <a:rPr lang="el-GR" altLang="en-US" sz="16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χ</a:t>
            </a:r>
            <a:r>
              <a:rPr lang="en-US" altLang="en-US" sz="1600" i="1" baseline="3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2</a:t>
            </a:r>
            <a:endParaRPr lang="en-US" altLang="en-US" sz="1600" dirty="0">
              <a:solidFill>
                <a:schemeClr val="accent1">
                  <a:lumMod val="20000"/>
                  <a:lumOff val="80000"/>
                </a:schemeClr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Has same </a:t>
            </a:r>
            <a:r>
              <a:rPr lang="en-US" altLang="en-US" sz="16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en-US" sz="1600" i="1" baseline="-250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en-US" sz="16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and </a:t>
            </a:r>
            <a:r>
              <a:rPr lang="en-US" altLang="en-US" sz="16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en-US" sz="1600" i="1" baseline="-250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1 </a:t>
            </a:r>
            <a:r>
              <a:rPr lang="en-US" alt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as binomial or </a:t>
            </a:r>
            <a:r>
              <a:rPr lang="en-US" altLang="en-US" sz="16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  <a:sym typeface="Wingdings" panose="05000000000000000000" pitchFamily="2" charset="2"/>
              </a:rPr>
              <a:t>z</a:t>
            </a:r>
            <a:r>
              <a:rPr lang="en-US" altLang="en-US" sz="16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-tests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Compare obtained </a:t>
            </a:r>
            <a:r>
              <a:rPr lang="el-GR" altLang="en-US" sz="2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sz="2000" i="1" baseline="300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2</a:t>
            </a:r>
            <a:r>
              <a:rPr lang="en-US" altLang="en-US" sz="2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statistic to critical value based on </a:t>
            </a:r>
            <a:r>
              <a:rPr lang="en-US" altLang="en-US" sz="2000" i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df</a:t>
            </a:r>
            <a:r>
              <a:rPr lang="en-US" altLang="en-US" sz="2000" i="1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 = k – 1</a:t>
            </a:r>
            <a:r>
              <a:rPr lang="en-US" altLang="en-US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, k = # categories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solidFill>
                <a:schemeClr val="accent1">
                  <a:lumMod val="20000"/>
                  <a:lumOff val="80000"/>
                </a:schemeClr>
              </a:solidFill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14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6805" y="1511300"/>
            <a:ext cx="3252341" cy="13584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Chi-squared table">
            <a:extLst>
              <a:ext uri="{FF2B5EF4-FFF2-40B4-BE49-F238E27FC236}">
                <a16:creationId xmlns:a16="http://schemas.microsoft.com/office/drawing/2014/main" id="{17ABCD04-323B-5D48-A8D5-BAEBA3E301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19" t="3915"/>
          <a:stretch/>
        </p:blipFill>
        <p:spPr bwMode="auto">
          <a:xfrm>
            <a:off x="636778" y="1177291"/>
            <a:ext cx="3533775" cy="3449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85F4F44-E934-D94D-BCB9-953235B73F2F}"/>
              </a:ext>
            </a:extLst>
          </p:cNvPr>
          <p:cNvSpPr/>
          <p:nvPr/>
        </p:nvSpPr>
        <p:spPr>
          <a:xfrm>
            <a:off x="1902695" y="4180636"/>
            <a:ext cx="8534399" cy="20621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3200" b="1" u="sng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Assumptions</a:t>
            </a:r>
          </a:p>
          <a:p>
            <a:pPr algn="ctr"/>
            <a:r>
              <a:rPr lang="en-US" altLang="en-US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Independent random sample</a:t>
            </a:r>
          </a:p>
          <a:p>
            <a:pPr algn="ctr"/>
            <a:r>
              <a:rPr lang="en-US" altLang="en-US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Mutually exclusive categories</a:t>
            </a:r>
          </a:p>
          <a:p>
            <a:pPr algn="ctr"/>
            <a:r>
              <a:rPr lang="en-US" altLang="en-US" sz="3200" u="sng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Expected</a:t>
            </a:r>
            <a:r>
              <a:rPr lang="en-US" altLang="en-US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 frequencies: </a:t>
            </a:r>
            <a:r>
              <a:rPr lang="en-US" altLang="en-US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≥ 5 per each cell</a:t>
            </a:r>
          </a:p>
        </p:txBody>
      </p:sp>
    </p:spTree>
    <p:extLst>
      <p:ext uri="{BB962C8B-B14F-4D97-AF65-F5344CB8AC3E}">
        <p14:creationId xmlns:p14="http://schemas.microsoft.com/office/powerpoint/2010/main" val="500658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85166"/>
            <a:ext cx="10482072" cy="149961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Georgia" panose="02040502050405020303" pitchFamily="18" charset="0"/>
              </a:rPr>
              <a:t>GOODNESS OF FIT Tests </a:t>
            </a:r>
            <a:r>
              <a:rPr lang="en-US" sz="3600" dirty="0">
                <a:latin typeface="Georgia" panose="02040502050405020303" pitchFamily="18" charset="0"/>
              </a:rPr>
              <a:t>– EXAMPLE: K =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902" y="1606550"/>
            <a:ext cx="10148298" cy="513847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400" b="1" u="sng" dirty="0">
                <a:latin typeface="Georgia" panose="02040502050405020303" pitchFamily="18" charset="0"/>
              </a:rPr>
              <a:t>Hypotheses: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en-US" sz="2000" baseline="-25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: P = 0.50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Observed frequencies: 96 and 104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Expected frequencies: </a:t>
            </a:r>
            <a:r>
              <a:rPr lang="en-US" altLang="en-US" sz="20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N 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/ </a:t>
            </a:r>
            <a:r>
              <a:rPr lang="en-US" altLang="en-US" sz="20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=200/2 = 100</a:t>
            </a:r>
            <a:r>
              <a:rPr lang="en-US" altLang="en-US" sz="20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df 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= 2 – 1 = 1</a:t>
            </a:r>
          </a:p>
          <a:p>
            <a:pPr>
              <a:lnSpc>
                <a:spcPct val="80000"/>
              </a:lnSpc>
            </a:pPr>
            <a:endParaRPr lang="en-US" altLang="en-US" sz="2400" dirty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b="1" u="sng" dirty="0">
                <a:latin typeface="Georgia" panose="02040502050405020303" pitchFamily="18" charset="0"/>
              </a:rPr>
              <a:t>Test Statistic:  </a:t>
            </a:r>
          </a:p>
          <a:p>
            <a:pPr>
              <a:lnSpc>
                <a:spcPct val="80000"/>
              </a:lnSpc>
            </a:pPr>
            <a:r>
              <a:rPr lang="el-GR" altLang="en-US" sz="2400" i="1" dirty="0"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sz="2400" i="1" baseline="30000" dirty="0">
                <a:latin typeface="Georgia" panose="02040502050405020303" pitchFamily="18" charset="0"/>
              </a:rPr>
              <a:t>2</a:t>
            </a:r>
            <a:r>
              <a:rPr lang="en-US" altLang="en-US" sz="2400" i="1" baseline="30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i="1" baseline="-25000" dirty="0">
                <a:latin typeface="Georgia" panose="02040502050405020303" pitchFamily="18" charset="0"/>
                <a:cs typeface="Times New Roman" panose="02020603050405020304" pitchFamily="18" charset="0"/>
              </a:rPr>
              <a:t>OBSERVED</a:t>
            </a:r>
            <a:r>
              <a:rPr lang="en-US" altLang="en-US" sz="2400" i="1" baseline="30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=</a:t>
            </a:r>
            <a:endParaRPr lang="en-US" altLang="en-US" sz="2400" dirty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400" dirty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b="1" u="sng" dirty="0">
                <a:latin typeface="Georgia" panose="02040502050405020303" pitchFamily="18" charset="0"/>
              </a:rPr>
              <a:t>Critical Value:</a:t>
            </a:r>
          </a:p>
          <a:p>
            <a:pPr>
              <a:lnSpc>
                <a:spcPct val="80000"/>
              </a:lnSpc>
            </a:pPr>
            <a:r>
              <a:rPr lang="el-GR" altLang="en-US" sz="2400" i="1" dirty="0"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sz="2400" i="1" baseline="30000" dirty="0">
                <a:latin typeface="Georgia" panose="02040502050405020303" pitchFamily="18" charset="0"/>
              </a:rPr>
              <a:t>2</a:t>
            </a:r>
            <a:r>
              <a:rPr lang="en-US" altLang="en-US" sz="2400" i="1" baseline="-25000" dirty="0">
                <a:latin typeface="Georgia" panose="02040502050405020303" pitchFamily="18" charset="0"/>
                <a:cs typeface="Times New Roman" panose="02020603050405020304" pitchFamily="18" charset="0"/>
              </a:rPr>
              <a:t>CRIT</a:t>
            </a:r>
            <a:r>
              <a:rPr lang="en-US" altLang="en-US" sz="2400" i="1" baseline="30000" dirty="0">
                <a:latin typeface="Georgia" panose="02040502050405020303" pitchFamily="18" charset="0"/>
              </a:rPr>
              <a:t> </a:t>
            </a:r>
            <a:r>
              <a:rPr lang="en-US" altLang="en-US" sz="2400" i="1" dirty="0">
                <a:latin typeface="Georgia" panose="02040502050405020303" pitchFamily="18" charset="0"/>
              </a:rPr>
              <a:t>(__) </a:t>
            </a:r>
            <a:r>
              <a:rPr lang="en-US" altLang="en-US" sz="2400" dirty="0">
                <a:latin typeface="Georgia" panose="02040502050405020303" pitchFamily="18" charset="0"/>
              </a:rPr>
              <a:t>= </a:t>
            </a:r>
          </a:p>
          <a:p>
            <a:pPr>
              <a:lnSpc>
                <a:spcPct val="80000"/>
              </a:lnSpc>
            </a:pPr>
            <a:endParaRPr lang="en-US" altLang="en-US" sz="2400" dirty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b="1" u="sng" dirty="0">
                <a:latin typeface="Georgia" panose="02040502050405020303" pitchFamily="18" charset="0"/>
              </a:rPr>
              <a:t>Conclusion: </a:t>
            </a:r>
          </a:p>
          <a:p>
            <a:pPr>
              <a:lnSpc>
                <a:spcPct val="80000"/>
              </a:lnSpc>
            </a:pPr>
            <a:endParaRPr lang="en-US" altLang="en-US" sz="2400" dirty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400" dirty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b="1" i="1" dirty="0">
                <a:latin typeface="Georgia" panose="02040502050405020303" pitchFamily="18" charset="0"/>
              </a:rPr>
              <a:t>Note: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578092"/>
              </p:ext>
            </p:extLst>
          </p:nvPr>
        </p:nvGraphicFramePr>
        <p:xfrm>
          <a:off x="7348615" y="4146843"/>
          <a:ext cx="4441999" cy="192404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936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0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272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ALWAYS USE COUNTS!!!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baseline="0" dirty="0">
                          <a:solidFill>
                            <a:schemeClr val="bg1"/>
                          </a:solidFill>
                        </a:rPr>
                        <a:t> = “success”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 = “failure”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6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OBSERVED</a:t>
                      </a:r>
                      <a:r>
                        <a:rPr lang="en-US" baseline="0" dirty="0"/>
                        <a:t> </a:t>
                      </a:r>
                    </a:p>
                    <a:p>
                      <a:pPr algn="ctr"/>
                      <a:r>
                        <a:rPr lang="en-US" baseline="0" dirty="0"/>
                        <a:t>(the data)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6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EXPECTED</a:t>
                      </a:r>
                    </a:p>
                    <a:p>
                      <a:pPr algn="ctr"/>
                      <a:r>
                        <a:rPr lang="en-US" dirty="0"/>
                        <a:t>(based on N, P, Q)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F4AD295E-512F-1A4C-9917-7E5CF4154ED4}"/>
              </a:ext>
            </a:extLst>
          </p:cNvPr>
          <p:cNvSpPr/>
          <p:nvPr/>
        </p:nvSpPr>
        <p:spPr>
          <a:xfrm>
            <a:off x="7508885" y="1458345"/>
            <a:ext cx="4121461" cy="24560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1600" b="1" u="sng" dirty="0">
                <a:solidFill>
                  <a:schemeClr val="accent1"/>
                </a:solidFill>
                <a:latin typeface="Georgia" panose="02040502050405020303" pitchFamily="18" charset="0"/>
              </a:rPr>
              <a:t>Experiment: </a:t>
            </a:r>
          </a:p>
          <a:p>
            <a:pPr>
              <a:lnSpc>
                <a:spcPct val="80000"/>
              </a:lnSpc>
            </a:pPr>
            <a:r>
              <a:rPr lang="en-US" altLang="en-US" sz="1600" dirty="0">
                <a:solidFill>
                  <a:schemeClr val="accent1"/>
                </a:solidFill>
                <a:latin typeface="Georgia" panose="02040502050405020303" pitchFamily="18" charset="0"/>
              </a:rPr>
              <a:t>Senator supports bill favoring stem cell research. However, she realizes her vote could influence whether or not her constituents endorse her bid for re-election. She decides to vote for the bill only if 50% of her constituents support this type of research. In a random survey of 200 constituents, 96 are in favor of stem cell research.</a:t>
            </a: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chemeClr val="accent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altLang="en-US" sz="1600" dirty="0">
                <a:solidFill>
                  <a:schemeClr val="accent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Will the senator support the bill?</a:t>
            </a:r>
          </a:p>
        </p:txBody>
      </p:sp>
    </p:spTree>
    <p:extLst>
      <p:ext uri="{BB962C8B-B14F-4D97-AF65-F5344CB8AC3E}">
        <p14:creationId xmlns:p14="http://schemas.microsoft.com/office/powerpoint/2010/main" val="70570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185166"/>
            <a:ext cx="10482072" cy="149961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Georgia" panose="02040502050405020303" pitchFamily="18" charset="0"/>
              </a:rPr>
              <a:t>GOODNESS OF FIT Tests </a:t>
            </a:r>
            <a:r>
              <a:rPr lang="en-US" sz="3600" dirty="0">
                <a:latin typeface="Georgia" panose="02040502050405020303" pitchFamily="18" charset="0"/>
              </a:rPr>
              <a:t>– EXAMPLE: K = 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16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AD295E-512F-1A4C-9917-7E5CF4154ED4}"/>
              </a:ext>
            </a:extLst>
          </p:cNvPr>
          <p:cNvSpPr/>
          <p:nvPr/>
        </p:nvSpPr>
        <p:spPr>
          <a:xfrm>
            <a:off x="7508885" y="1458345"/>
            <a:ext cx="4121461" cy="24560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1600" b="1" u="sng" dirty="0">
                <a:solidFill>
                  <a:schemeClr val="accent1"/>
                </a:solidFill>
                <a:latin typeface="Georgia" panose="02040502050405020303" pitchFamily="18" charset="0"/>
              </a:rPr>
              <a:t>Experiment: </a:t>
            </a:r>
          </a:p>
          <a:p>
            <a:pPr>
              <a:lnSpc>
                <a:spcPct val="80000"/>
              </a:lnSpc>
            </a:pPr>
            <a:r>
              <a:rPr lang="en-US" altLang="en-US" sz="1600" dirty="0">
                <a:solidFill>
                  <a:schemeClr val="accent1"/>
                </a:solidFill>
                <a:latin typeface="Georgia" panose="02040502050405020303" pitchFamily="18" charset="0"/>
              </a:rPr>
              <a:t>Senator supports bill favoring stem cell research. However, she realizes her vote could influence whether or not her constituents endorse her bid for re-election. She decides to vote for the bill only if 50% of her constituents support this type of research. In a random survey of 200 constituents, 96 are in favor of stem cell research.</a:t>
            </a: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chemeClr val="accent1"/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altLang="en-US" sz="1600" dirty="0">
                <a:solidFill>
                  <a:schemeClr val="accent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Will the senator support the bill?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A5B33B-916B-6B41-B3F1-22281410F820}"/>
              </a:ext>
            </a:extLst>
          </p:cNvPr>
          <p:cNvSpPr txBox="1"/>
          <p:nvPr/>
        </p:nvSpPr>
        <p:spPr>
          <a:xfrm>
            <a:off x="698643" y="1458345"/>
            <a:ext cx="4733988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  <a:latin typeface="Monaco" pitchFamily="2" charset="77"/>
              </a:rPr>
              <a:t>data.frame</a:t>
            </a:r>
            <a:r>
              <a:rPr lang="en-US" dirty="0">
                <a:latin typeface="Monaco" pitchFamily="2" charset="77"/>
              </a:rPr>
              <a:t>(support = 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96</a:t>
            </a:r>
            <a:r>
              <a:rPr lang="en-US" dirty="0">
                <a:latin typeface="Monaco" pitchFamily="2" charset="77"/>
              </a:rPr>
              <a:t>,</a:t>
            </a:r>
          </a:p>
          <a:p>
            <a:r>
              <a:rPr lang="en-US" dirty="0">
                <a:latin typeface="Monaco" pitchFamily="2" charset="77"/>
              </a:rPr>
              <a:t>           </a:t>
            </a:r>
            <a:r>
              <a:rPr lang="en-US" dirty="0" err="1">
                <a:latin typeface="Monaco" pitchFamily="2" charset="77"/>
              </a:rPr>
              <a:t>not_support</a:t>
            </a:r>
            <a:r>
              <a:rPr lang="en-US" dirty="0">
                <a:latin typeface="Monaco" pitchFamily="2" charset="77"/>
              </a:rPr>
              <a:t> = 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104</a:t>
            </a:r>
            <a:r>
              <a:rPr lang="en-US" dirty="0">
                <a:latin typeface="Monaco" pitchFamily="2" charset="77"/>
              </a:rPr>
              <a:t>) </a:t>
            </a:r>
            <a:r>
              <a:rPr lang="en-US" dirty="0">
                <a:solidFill>
                  <a:schemeClr val="accent6"/>
                </a:solidFill>
                <a:latin typeface="Monaco" pitchFamily="2" charset="77"/>
              </a:rPr>
              <a:t>%&gt;%</a:t>
            </a:r>
          </a:p>
          <a:p>
            <a:r>
              <a:rPr lang="en-US" dirty="0">
                <a:latin typeface="Monaco" pitchFamily="2" charset="77"/>
              </a:rPr>
              <a:t>  </a:t>
            </a:r>
            <a:r>
              <a:rPr lang="en-US" dirty="0" err="1">
                <a:solidFill>
                  <a:schemeClr val="accent2"/>
                </a:solidFill>
                <a:latin typeface="Monaco" pitchFamily="2" charset="77"/>
              </a:rPr>
              <a:t>as.matrix</a:t>
            </a:r>
            <a:r>
              <a:rPr lang="en-US" dirty="0">
                <a:latin typeface="Monaco" pitchFamily="2" charset="77"/>
              </a:rPr>
              <a:t>() </a:t>
            </a:r>
            <a:r>
              <a:rPr lang="en-US" dirty="0">
                <a:solidFill>
                  <a:schemeClr val="accent6"/>
                </a:solidFill>
                <a:latin typeface="Monaco" pitchFamily="2" charset="77"/>
              </a:rPr>
              <a:t>%&gt;%</a:t>
            </a:r>
          </a:p>
          <a:p>
            <a:r>
              <a:rPr lang="en-US" dirty="0">
                <a:solidFill>
                  <a:schemeClr val="accent2"/>
                </a:solidFill>
                <a:latin typeface="Monaco" pitchFamily="2" charset="77"/>
              </a:rPr>
              <a:t>  </a:t>
            </a:r>
            <a:r>
              <a:rPr lang="en-US" dirty="0" err="1">
                <a:solidFill>
                  <a:schemeClr val="accent2"/>
                </a:solidFill>
                <a:latin typeface="Monaco" pitchFamily="2" charset="77"/>
              </a:rPr>
              <a:t>as.table</a:t>
            </a:r>
            <a:r>
              <a:rPr lang="en-US" dirty="0">
                <a:latin typeface="Monaco" pitchFamily="2" charset="77"/>
              </a:rPr>
              <a:t>() </a:t>
            </a:r>
            <a:r>
              <a:rPr lang="en-US" dirty="0">
                <a:solidFill>
                  <a:schemeClr val="accent6"/>
                </a:solidFill>
                <a:latin typeface="Monaco" pitchFamily="2" charset="77"/>
              </a:rPr>
              <a:t>%&gt;%</a:t>
            </a:r>
          </a:p>
          <a:p>
            <a:r>
              <a:rPr lang="en-US" dirty="0">
                <a:latin typeface="Monaco" pitchFamily="2" charset="77"/>
              </a:rPr>
              <a:t>  </a:t>
            </a:r>
            <a:r>
              <a:rPr lang="en-US" dirty="0" err="1">
                <a:solidFill>
                  <a:schemeClr val="accent2"/>
                </a:solidFill>
                <a:latin typeface="Monaco" pitchFamily="2" charset="77"/>
              </a:rPr>
              <a:t>chisq.test</a:t>
            </a:r>
            <a:r>
              <a:rPr lang="en-US" dirty="0">
                <a:latin typeface="Monaco" pitchFamily="2" charset="77"/>
              </a:rPr>
              <a:t>()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6C9085-9635-8C47-87AD-FDC823C878BF}"/>
              </a:ext>
            </a:extLst>
          </p:cNvPr>
          <p:cNvSpPr txBox="1"/>
          <p:nvPr/>
        </p:nvSpPr>
        <p:spPr>
          <a:xfrm>
            <a:off x="698643" y="3088969"/>
            <a:ext cx="6622326" cy="1200329"/>
          </a:xfrm>
          <a:prstGeom prst="rect">
            <a:avLst/>
          </a:prstGeom>
          <a:solidFill>
            <a:schemeClr val="tx2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rPr>
              <a:t>	Chi-squared test for given probabilities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latin typeface="Monaco" pitchFamily="2" charset="77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rPr>
              <a:t>data:  .</a:t>
            </a: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rPr>
              <a:t>X-squared = 0.32,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Monaco" pitchFamily="2" charset="77"/>
              </a:rPr>
              <a:t>df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rPr>
              <a:t> = 1, p-value = 0.5716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2CF9D7-BB3D-CE47-A2DD-D44E74D1C952}"/>
              </a:ext>
            </a:extLst>
          </p:cNvPr>
          <p:cNvSpPr txBox="1"/>
          <p:nvPr/>
        </p:nvSpPr>
        <p:spPr>
          <a:xfrm>
            <a:off x="698643" y="4442594"/>
            <a:ext cx="6250429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latin typeface="Monaco" pitchFamily="2" charset="77"/>
              </a:rPr>
              <a:t>exp_obs</a:t>
            </a:r>
            <a:r>
              <a:rPr lang="en-US" dirty="0">
                <a:latin typeface="Monaco" pitchFamily="2" charset="77"/>
              </a:rPr>
              <a:t> </a:t>
            </a:r>
            <a:r>
              <a:rPr lang="en-US" dirty="0">
                <a:solidFill>
                  <a:schemeClr val="accent6"/>
                </a:solidFill>
                <a:latin typeface="Monaco" pitchFamily="2" charset="77"/>
              </a:rPr>
              <a:t>&lt;-</a:t>
            </a:r>
            <a:r>
              <a:rPr lang="en-US" dirty="0">
                <a:solidFill>
                  <a:schemeClr val="accent2"/>
                </a:solidFill>
                <a:latin typeface="Monaco" pitchFamily="2" charset="77"/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Monaco" pitchFamily="2" charset="77"/>
              </a:rPr>
              <a:t>data.frame</a:t>
            </a:r>
            <a:r>
              <a:rPr lang="en-US" dirty="0">
                <a:latin typeface="Monaco" pitchFamily="2" charset="77"/>
              </a:rPr>
              <a:t>(support = 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96</a:t>
            </a:r>
            <a:r>
              <a:rPr lang="en-US" dirty="0">
                <a:latin typeface="Monaco" pitchFamily="2" charset="77"/>
              </a:rPr>
              <a:t>,</a:t>
            </a:r>
          </a:p>
          <a:p>
            <a:r>
              <a:rPr lang="en-US" dirty="0">
                <a:latin typeface="Monaco" pitchFamily="2" charset="77"/>
              </a:rPr>
              <a:t>                      </a:t>
            </a:r>
            <a:r>
              <a:rPr lang="en-US" dirty="0" err="1">
                <a:latin typeface="Monaco" pitchFamily="2" charset="77"/>
              </a:rPr>
              <a:t>not_support</a:t>
            </a:r>
            <a:r>
              <a:rPr lang="en-US" dirty="0">
                <a:latin typeface="Monaco" pitchFamily="2" charset="77"/>
              </a:rPr>
              <a:t> = 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104</a:t>
            </a:r>
            <a:r>
              <a:rPr lang="en-US" dirty="0">
                <a:latin typeface="Monaco" pitchFamily="2" charset="77"/>
              </a:rPr>
              <a:t>) </a:t>
            </a:r>
            <a:r>
              <a:rPr lang="en-US" dirty="0">
                <a:solidFill>
                  <a:schemeClr val="accent6"/>
                </a:solidFill>
                <a:latin typeface="Monaco" pitchFamily="2" charset="77"/>
              </a:rPr>
              <a:t>%&gt;%</a:t>
            </a:r>
          </a:p>
          <a:p>
            <a:r>
              <a:rPr lang="en-US" dirty="0">
                <a:latin typeface="Monaco" pitchFamily="2" charset="77"/>
              </a:rPr>
              <a:t>  </a:t>
            </a:r>
            <a:r>
              <a:rPr lang="en-US" dirty="0" err="1">
                <a:solidFill>
                  <a:schemeClr val="accent2"/>
                </a:solidFill>
                <a:latin typeface="Monaco" pitchFamily="2" charset="77"/>
              </a:rPr>
              <a:t>as.matrix</a:t>
            </a:r>
            <a:r>
              <a:rPr lang="en-US" dirty="0">
                <a:latin typeface="Monaco" pitchFamily="2" charset="77"/>
              </a:rPr>
              <a:t>() </a:t>
            </a:r>
            <a:r>
              <a:rPr lang="en-US" dirty="0">
                <a:solidFill>
                  <a:schemeClr val="accent6"/>
                </a:solidFill>
                <a:latin typeface="Monaco" pitchFamily="2" charset="77"/>
              </a:rPr>
              <a:t>%&gt;%</a:t>
            </a:r>
          </a:p>
          <a:p>
            <a:r>
              <a:rPr lang="en-US" dirty="0">
                <a:solidFill>
                  <a:schemeClr val="accent2"/>
                </a:solidFill>
                <a:latin typeface="Monaco" pitchFamily="2" charset="77"/>
              </a:rPr>
              <a:t>  </a:t>
            </a:r>
            <a:r>
              <a:rPr lang="en-US" dirty="0" err="1">
                <a:solidFill>
                  <a:schemeClr val="accent2"/>
                </a:solidFill>
                <a:latin typeface="Monaco" pitchFamily="2" charset="77"/>
              </a:rPr>
              <a:t>as.table</a:t>
            </a:r>
            <a:r>
              <a:rPr lang="en-US" dirty="0">
                <a:latin typeface="Monaco" pitchFamily="2" charset="77"/>
              </a:rPr>
              <a:t>() </a:t>
            </a:r>
            <a:r>
              <a:rPr lang="en-US" dirty="0">
                <a:solidFill>
                  <a:schemeClr val="accent6"/>
                </a:solidFill>
                <a:latin typeface="Monaco" pitchFamily="2" charset="77"/>
              </a:rPr>
              <a:t>%&gt;%</a:t>
            </a:r>
          </a:p>
          <a:p>
            <a:r>
              <a:rPr lang="en-US" dirty="0">
                <a:latin typeface="Monaco" pitchFamily="2" charset="77"/>
              </a:rPr>
              <a:t>  </a:t>
            </a:r>
            <a:r>
              <a:rPr lang="en-US" dirty="0" err="1">
                <a:solidFill>
                  <a:schemeClr val="accent2"/>
                </a:solidFill>
                <a:latin typeface="Monaco" pitchFamily="2" charset="77"/>
              </a:rPr>
              <a:t>chisq.test</a:t>
            </a:r>
            <a:r>
              <a:rPr lang="en-US" dirty="0">
                <a:latin typeface="Monaco" pitchFamily="2" charset="77"/>
              </a:rPr>
              <a:t>()</a:t>
            </a:r>
          </a:p>
          <a:p>
            <a:r>
              <a:rPr lang="en-US" dirty="0" err="1">
                <a:latin typeface="Monaco" pitchFamily="2" charset="77"/>
              </a:rPr>
              <a:t>exp_obs$observed</a:t>
            </a:r>
            <a:endParaRPr lang="en-US" dirty="0">
              <a:latin typeface="Monaco" pitchFamily="2" charset="77"/>
            </a:endParaRPr>
          </a:p>
          <a:p>
            <a:r>
              <a:rPr lang="en-US" dirty="0" err="1">
                <a:latin typeface="Monaco" pitchFamily="2" charset="77"/>
              </a:rPr>
              <a:t>exp_obs$expected</a:t>
            </a:r>
            <a:endParaRPr lang="en-US" dirty="0">
              <a:latin typeface="Monaco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324099-0730-7A4D-B103-76707BA72898}"/>
              </a:ext>
            </a:extLst>
          </p:cNvPr>
          <p:cNvSpPr txBox="1"/>
          <p:nvPr/>
        </p:nvSpPr>
        <p:spPr>
          <a:xfrm>
            <a:off x="7085968" y="4448728"/>
            <a:ext cx="4267832" cy="1477328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rPr>
              <a:t>&gt;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Monaco" pitchFamily="2" charset="77"/>
              </a:rPr>
              <a:t>exp_obs$observed</a:t>
            </a:r>
            <a:endParaRPr lang="en-US" dirty="0">
              <a:solidFill>
                <a:schemeClr val="bg1">
                  <a:lumMod val="95000"/>
                </a:schemeClr>
              </a:solidFill>
              <a:latin typeface="Monaco" pitchFamily="2" charset="77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rPr>
              <a:t>  96 104</a:t>
            </a:r>
          </a:p>
          <a:p>
            <a:endParaRPr lang="en-US" dirty="0">
              <a:solidFill>
                <a:schemeClr val="bg1">
                  <a:lumMod val="95000"/>
                </a:schemeClr>
              </a:solidFill>
              <a:latin typeface="Monaco" pitchFamily="2" charset="77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rPr>
              <a:t>&gt; </a:t>
            </a: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Monaco" pitchFamily="2" charset="77"/>
              </a:rPr>
              <a:t>exp_obs$expected</a:t>
            </a:r>
            <a:endParaRPr lang="en-US" dirty="0">
              <a:solidFill>
                <a:schemeClr val="bg1">
                  <a:lumMod val="95000"/>
                </a:schemeClr>
              </a:solidFill>
              <a:latin typeface="Monaco" pitchFamily="2" charset="77"/>
            </a:endParaRPr>
          </a:p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rPr>
              <a:t> 100 100</a:t>
            </a:r>
          </a:p>
        </p:txBody>
      </p:sp>
    </p:spTree>
    <p:extLst>
      <p:ext uri="{BB962C8B-B14F-4D97-AF65-F5344CB8AC3E}">
        <p14:creationId xmlns:p14="http://schemas.microsoft.com/office/powerpoint/2010/main" val="181165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878" y="137914"/>
            <a:ext cx="10786872" cy="149961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Georgia" panose="02040502050405020303" pitchFamily="18" charset="0"/>
              </a:rPr>
              <a:t>GOODNESS OF FIT Tests </a:t>
            </a:r>
            <a:r>
              <a:rPr lang="en-US" sz="3200" dirty="0">
                <a:latin typeface="Georgia" panose="02040502050405020303" pitchFamily="18" charset="0"/>
              </a:rPr>
              <a:t>– EXAMPLE: K &gt; 2</a:t>
            </a:r>
            <a:br>
              <a:rPr lang="en-US" sz="3200" dirty="0">
                <a:latin typeface="Georgia" panose="02040502050405020303" pitchFamily="18" charset="0"/>
              </a:rPr>
            </a:br>
            <a:r>
              <a:rPr lang="en-US" sz="2400" dirty="0">
                <a:latin typeface="Georgia" panose="02040502050405020303" pitchFamily="18" charset="0"/>
              </a:rPr>
              <a:t> (any number of categories within 1 variable)</a:t>
            </a: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17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01878" y="1637530"/>
            <a:ext cx="9720071" cy="4986763"/>
          </a:xfrm>
          <a:prstGeom prst="rect">
            <a:avLst/>
          </a:prstGeom>
        </p:spPr>
        <p:txBody>
          <a:bodyPr vert="horz" lIns="45720" tIns="45720" rIns="45720" bIns="45720" rtlCol="0">
            <a:normAutofit fontScale="85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400" b="1" u="sng" dirty="0">
                <a:latin typeface="Georgia" panose="02040502050405020303" pitchFamily="18" charset="0"/>
              </a:rPr>
              <a:t>Hypotheses:</a:t>
            </a:r>
          </a:p>
          <a:p>
            <a:pPr>
              <a:lnSpc>
                <a:spcPct val="80000"/>
              </a:lnSpc>
            </a:pPr>
            <a:endParaRPr lang="en-US" altLang="en-US" sz="700" b="1" u="sng" dirty="0">
              <a:latin typeface="Georgia" panose="02040502050405020303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en-US" sz="2000" baseline="-25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: “ equally likely” (k = 6 &amp; N = 120)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Expected frequencies: </a:t>
            </a:r>
            <a:r>
              <a:rPr lang="en-US" altLang="en-US" sz="20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N 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/ </a:t>
            </a:r>
            <a:r>
              <a:rPr lang="en-US" altLang="en-US" sz="20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=120/6 = 20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Observed frequencies: 20, 14, 18, 17, 22, 29 {Mon – Sat}</a:t>
            </a:r>
          </a:p>
          <a:p>
            <a:pPr lvl="1">
              <a:lnSpc>
                <a:spcPct val="80000"/>
              </a:lnSpc>
            </a:pPr>
            <a:r>
              <a:rPr lang="en-US" altLang="en-US" sz="2000" i="1" dirty="0" err="1">
                <a:latin typeface="Georgia" panose="02040502050405020303" pitchFamily="18" charset="0"/>
                <a:ea typeface="ＭＳ Ｐゴシック" panose="020B0600070205080204" pitchFamily="34" charset="-128"/>
              </a:rPr>
              <a:t>df</a:t>
            </a:r>
            <a:r>
              <a:rPr lang="en-US" altLang="en-US" sz="20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= 6 – 1 = 5</a:t>
            </a:r>
          </a:p>
          <a:p>
            <a:pPr>
              <a:lnSpc>
                <a:spcPct val="80000"/>
              </a:lnSpc>
            </a:pPr>
            <a:endParaRPr lang="en-US" altLang="en-US" sz="2400" dirty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b="1" u="sng" dirty="0">
                <a:latin typeface="Georgia" panose="02040502050405020303" pitchFamily="18" charset="0"/>
              </a:rPr>
              <a:t>Test Statistic:  </a:t>
            </a:r>
          </a:p>
          <a:p>
            <a:pPr>
              <a:lnSpc>
                <a:spcPct val="80000"/>
              </a:lnSpc>
            </a:pPr>
            <a:r>
              <a:rPr lang="el-GR" altLang="en-US" sz="2400" i="1" dirty="0"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sz="2400" i="1" baseline="30000" dirty="0">
                <a:latin typeface="Georgia" panose="02040502050405020303" pitchFamily="18" charset="0"/>
              </a:rPr>
              <a:t>2</a:t>
            </a:r>
            <a:r>
              <a:rPr lang="en-US" altLang="en-US" sz="2400" i="1" baseline="30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400" i="1" baseline="-25000" dirty="0">
                <a:latin typeface="Georgia" panose="02040502050405020303" pitchFamily="18" charset="0"/>
                <a:cs typeface="Times New Roman" panose="02020603050405020304" pitchFamily="18" charset="0"/>
              </a:rPr>
              <a:t>OBSERVED</a:t>
            </a:r>
            <a:r>
              <a:rPr lang="en-US" altLang="en-US" sz="2400" i="1" baseline="30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=</a:t>
            </a:r>
          </a:p>
          <a:p>
            <a:pPr>
              <a:lnSpc>
                <a:spcPct val="80000"/>
              </a:lnSpc>
            </a:pPr>
            <a:endParaRPr lang="en-US" altLang="en-US" sz="2400" dirty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b="1" u="sng" dirty="0">
                <a:latin typeface="Georgia" panose="02040502050405020303" pitchFamily="18" charset="0"/>
              </a:rPr>
              <a:t>Critical Value:</a:t>
            </a:r>
          </a:p>
          <a:p>
            <a:pPr>
              <a:lnSpc>
                <a:spcPct val="80000"/>
              </a:lnSpc>
            </a:pPr>
            <a:r>
              <a:rPr lang="el-GR" altLang="en-US" sz="2400" i="1" dirty="0"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sz="2400" i="1" baseline="30000" dirty="0">
                <a:latin typeface="Georgia" panose="02040502050405020303" pitchFamily="18" charset="0"/>
              </a:rPr>
              <a:t>2</a:t>
            </a:r>
            <a:r>
              <a:rPr lang="en-US" altLang="en-US" sz="2400" i="1" baseline="-25000" dirty="0">
                <a:latin typeface="Georgia" panose="02040502050405020303" pitchFamily="18" charset="0"/>
                <a:cs typeface="Times New Roman" panose="02020603050405020304" pitchFamily="18" charset="0"/>
              </a:rPr>
              <a:t>CRIT</a:t>
            </a:r>
            <a:r>
              <a:rPr lang="en-US" altLang="en-US" sz="2400" i="1" baseline="30000" dirty="0">
                <a:latin typeface="Georgia" panose="02040502050405020303" pitchFamily="18" charset="0"/>
              </a:rPr>
              <a:t> </a:t>
            </a:r>
            <a:r>
              <a:rPr lang="en-US" altLang="en-US" sz="2400" i="1" dirty="0">
                <a:latin typeface="Georgia" panose="02040502050405020303" pitchFamily="18" charset="0"/>
              </a:rPr>
              <a:t>(__) </a:t>
            </a:r>
            <a:r>
              <a:rPr lang="en-US" altLang="en-US" sz="2400" dirty="0">
                <a:latin typeface="Georgia" panose="02040502050405020303" pitchFamily="18" charset="0"/>
              </a:rPr>
              <a:t>=</a:t>
            </a:r>
          </a:p>
          <a:p>
            <a:pPr>
              <a:lnSpc>
                <a:spcPct val="80000"/>
              </a:lnSpc>
            </a:pPr>
            <a:endParaRPr lang="en-US" altLang="en-US" sz="2400" dirty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b="1" u="sng" dirty="0">
                <a:latin typeface="Georgia" panose="02040502050405020303" pitchFamily="18" charset="0"/>
              </a:rPr>
              <a:t>Conclusion: </a:t>
            </a:r>
          </a:p>
          <a:p>
            <a:pPr>
              <a:lnSpc>
                <a:spcPct val="80000"/>
              </a:lnSpc>
            </a:pPr>
            <a:r>
              <a:rPr lang="en-US" altLang="en-US" sz="1900" dirty="0">
                <a:latin typeface="Georgia" panose="02040502050405020303" pitchFamily="18" charset="0"/>
              </a:rPr>
              <a:t>We do NOT have evidence the # of books checked out is NOT the same EVERY day</a:t>
            </a:r>
            <a:endParaRPr lang="en-US" sz="1900" dirty="0">
              <a:latin typeface="Georgia" panose="02040502050405020303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641505"/>
              </p:ext>
            </p:extLst>
          </p:nvPr>
        </p:nvGraphicFramePr>
        <p:xfrm>
          <a:off x="7095308" y="1630788"/>
          <a:ext cx="4663442" cy="202474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66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62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62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62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6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6706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70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OBS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3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7990578" y="1204264"/>
            <a:ext cx="2872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ALWAYS USE COUNTS!!!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20476" y="3712723"/>
            <a:ext cx="34131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b="1" u="sng" dirty="0">
                <a:solidFill>
                  <a:schemeClr val="accent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QUESTION:</a:t>
            </a:r>
          </a:p>
          <a:p>
            <a:pPr algn="ctr"/>
            <a:r>
              <a:rPr lang="en-US" altLang="en-US" sz="2400" b="1" dirty="0">
                <a:solidFill>
                  <a:schemeClr val="accent1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Is there a difference in # books checked out for different days of the week?</a:t>
            </a:r>
          </a:p>
        </p:txBody>
      </p:sp>
    </p:spTree>
    <p:extLst>
      <p:ext uri="{BB962C8B-B14F-4D97-AF65-F5344CB8AC3E}">
        <p14:creationId xmlns:p14="http://schemas.microsoft.com/office/powerpoint/2010/main" val="357215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149787"/>
            <a:ext cx="10580043" cy="149961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Georgia" panose="02040502050405020303" pitchFamily="18" charset="0"/>
              </a:rPr>
              <a:t>GOODNESS OF FIT Tests</a:t>
            </a:r>
            <a:r>
              <a:rPr lang="en-US" sz="3600" dirty="0">
                <a:latin typeface="Georgia" panose="02040502050405020303" pitchFamily="18" charset="0"/>
              </a:rPr>
              <a:t>: </a:t>
            </a:r>
            <a:r>
              <a:rPr lang="en-US" sz="3600" b="1" dirty="0">
                <a:latin typeface="Georgia" panose="02040502050405020303" pitchFamily="18" charset="0"/>
              </a:rPr>
              <a:t>Confidence Intervals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599468" y="1944741"/>
            <a:ext cx="504568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eaLnBrk="1" hangingPunct="1"/>
            <a:r>
              <a:rPr lang="en-US" altLang="en-US" i="1" dirty="0">
                <a:latin typeface="Georgia" panose="02040502050405020303" pitchFamily="18" charset="0"/>
              </a:rPr>
              <a:t>CI</a:t>
            </a:r>
            <a:r>
              <a:rPr lang="en-US" altLang="en-US" dirty="0">
                <a:latin typeface="Georgia" panose="02040502050405020303" pitchFamily="18" charset="0"/>
              </a:rPr>
              <a:t>s for proportions</a:t>
            </a:r>
          </a:p>
          <a:p>
            <a:pPr lvl="1" eaLnBrk="1" hangingPunct="1"/>
            <a:r>
              <a:rPr lang="en-US" altLang="en-US" b="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If </a:t>
            </a:r>
            <a:r>
              <a:rPr lang="en-US" altLang="en-US" b="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k</a:t>
            </a:r>
            <a:r>
              <a:rPr lang="en-US" altLang="en-US" b="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&gt; 2, original table converted into table with 2 cells</a:t>
            </a:r>
          </a:p>
          <a:p>
            <a:pPr lvl="2" eaLnBrk="1" hangingPunct="1"/>
            <a:r>
              <a:rPr lang="en-US" altLang="en-US" b="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Proportion for category of interest vs proportion in </a:t>
            </a:r>
            <a:r>
              <a:rPr lang="en-US" altLang="en-US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all other </a:t>
            </a:r>
            <a:r>
              <a:rPr lang="en-US" altLang="en-US" b="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categories</a:t>
            </a:r>
          </a:p>
          <a:p>
            <a:pPr lvl="1" eaLnBrk="1" hangingPunct="1"/>
            <a:r>
              <a:rPr lang="en-US" altLang="en-US" b="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Use same formula for </a:t>
            </a:r>
            <a:r>
              <a:rPr lang="en-US" altLang="en-US" b="0" i="1" dirty="0">
                <a:latin typeface="Georgia" panose="02040502050405020303" pitchFamily="18" charset="0"/>
                <a:ea typeface="ＭＳ Ｐゴシック" panose="020B0600070205080204" pitchFamily="34" charset="-128"/>
                <a:sym typeface="Wingdings" panose="05000000000000000000" pitchFamily="2" charset="2"/>
              </a:rPr>
              <a:t>z</a:t>
            </a:r>
            <a:r>
              <a:rPr lang="en-US" altLang="en-US" b="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-test for single proportion:</a:t>
            </a: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5810250" y="1797072"/>
            <a:ext cx="58903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eaLnBrk="1" hangingPunct="1"/>
            <a:r>
              <a:rPr lang="en-US" altLang="en-US" dirty="0">
                <a:latin typeface="Georgia" panose="02040502050405020303" pitchFamily="18" charset="0"/>
              </a:rPr>
              <a:t>Say we wanted a </a:t>
            </a:r>
            <a:r>
              <a:rPr lang="en-US" altLang="en-US" i="1" dirty="0">
                <a:latin typeface="Georgia" panose="02040502050405020303" pitchFamily="18" charset="0"/>
              </a:rPr>
              <a:t>CI</a:t>
            </a:r>
            <a:r>
              <a:rPr lang="en-US" altLang="en-US" dirty="0">
                <a:latin typeface="Georgia" panose="02040502050405020303" pitchFamily="18" charset="0"/>
              </a:rPr>
              <a:t> for proportion of books from Saturday (29/120=0.242)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03350" y="5504669"/>
                <a:ext cx="3523213" cy="81836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𝒐𝒃𝒔</m:t>
                          </m:r>
                        </m:sub>
                      </m:sSub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𝒛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𝒄𝒓𝒊𝒕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𝒐𝒃𝒔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𝑸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𝒐𝒃𝒔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𝑵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b="1" dirty="0">
                  <a:solidFill>
                    <a:schemeClr val="tx1"/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350" y="5504669"/>
                <a:ext cx="3523213" cy="8183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7950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6" y="258645"/>
            <a:ext cx="10082023" cy="1499616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Georgia" panose="02040502050405020303" pitchFamily="18" charset="0"/>
              </a:rPr>
              <a:t>GOODNESS OF FIT Tests</a:t>
            </a:r>
            <a:r>
              <a:rPr lang="en-US" dirty="0">
                <a:latin typeface="Georgia" panose="02040502050405020303" pitchFamily="18" charset="0"/>
              </a:rPr>
              <a:t>: </a:t>
            </a:r>
            <a:r>
              <a:rPr lang="en-US" b="1" dirty="0">
                <a:latin typeface="Georgia" panose="02040502050405020303" pitchFamily="18" charset="0"/>
              </a:rPr>
              <a:t>Effect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3775166"/>
            <a:ext cx="10082022" cy="2534193"/>
          </a:xfrm>
        </p:spPr>
        <p:txBody>
          <a:bodyPr/>
          <a:lstStyle/>
          <a:p>
            <a:r>
              <a:rPr lang="en-US" altLang="en-US" dirty="0">
                <a:latin typeface="Georgia" panose="02040502050405020303" pitchFamily="18" charset="0"/>
              </a:rPr>
              <a:t>Ranges from 0 to 1</a:t>
            </a:r>
          </a:p>
          <a:p>
            <a:pPr lvl="1"/>
            <a:r>
              <a:rPr lang="en-US" altLang="en-US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0: Expected = Observed frequencies exactly</a:t>
            </a:r>
          </a:p>
          <a:p>
            <a:pPr lvl="1"/>
            <a:r>
              <a:rPr lang="en-US" altLang="en-US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1: Expected </a:t>
            </a:r>
            <a:r>
              <a:rPr lang="en-US" altLang="en-US" dirty="0"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≠ O</a:t>
            </a:r>
            <a:r>
              <a:rPr lang="en-US" altLang="en-US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bserved frequencies as much as possible</a:t>
            </a:r>
          </a:p>
          <a:p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388070"/>
              </p:ext>
            </p:extLst>
          </p:nvPr>
        </p:nvGraphicFramePr>
        <p:xfrm>
          <a:off x="3818552" y="1805252"/>
          <a:ext cx="38862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3" imgW="1307880" imgH="469800" progId="Equation.DSMT4">
                  <p:embed/>
                </p:oleObj>
              </mc:Choice>
              <mc:Fallback>
                <p:oleObj name="Equation" r:id="rId3" imgW="13078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8552" y="1805252"/>
                        <a:ext cx="3886200" cy="139700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6797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16150" y="1368499"/>
            <a:ext cx="7866065" cy="3859618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en-US" sz="3600" dirty="0">
                <a:solidFill>
                  <a:schemeClr val="tx1"/>
                </a:solidFill>
                <a:latin typeface="Georgia" panose="02040502050405020303" pitchFamily="18" charset="0"/>
              </a:rPr>
              <a:t>Creativity involves breaking out of established patterns in order to look at things in a different way.</a:t>
            </a:r>
            <a:b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en-US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--</a:t>
            </a:r>
            <a:endParaRPr lang="en-US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altLang="en-US" sz="2400" b="1" i="1" dirty="0">
                <a:solidFill>
                  <a:schemeClr val="tx1"/>
                </a:solidFill>
                <a:latin typeface="Georgia" panose="02040502050405020303" pitchFamily="18" charset="0"/>
              </a:rPr>
              <a:t>Edward de Bono</a:t>
            </a:r>
          </a:p>
        </p:txBody>
      </p:sp>
    </p:spTree>
    <p:extLst>
      <p:ext uri="{BB962C8B-B14F-4D97-AF65-F5344CB8AC3E}">
        <p14:creationId xmlns:p14="http://schemas.microsoft.com/office/powerpoint/2010/main" val="3808528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228" y="445516"/>
            <a:ext cx="10704452" cy="149961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Georgia" panose="02040502050405020303" pitchFamily="18" charset="0"/>
              </a:rPr>
              <a:t>GOODNESS OF FIT Tests</a:t>
            </a:r>
            <a:r>
              <a:rPr lang="en-US" sz="4000" dirty="0">
                <a:latin typeface="Georgia" panose="02040502050405020303" pitchFamily="18" charset="0"/>
              </a:rPr>
              <a:t>: </a:t>
            </a:r>
            <a:br>
              <a:rPr lang="en-US" sz="4000" dirty="0">
                <a:latin typeface="Georgia" panose="02040502050405020303" pitchFamily="18" charset="0"/>
              </a:rPr>
            </a:br>
            <a:r>
              <a:rPr lang="en-US" sz="4000" dirty="0">
                <a:latin typeface="Georgia" panose="02040502050405020303" pitchFamily="18" charset="0"/>
              </a:rPr>
              <a:t>Post Hoc Pairwise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228" y="2295525"/>
            <a:ext cx="10515600" cy="3813175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latin typeface="Georgia" panose="02040502050405020303" pitchFamily="18" charset="0"/>
              </a:rPr>
              <a:t>Like ANOVA, </a:t>
            </a:r>
            <a:r>
              <a:rPr lang="en-US" altLang="en-US" sz="2800" dirty="0">
                <a:solidFill>
                  <a:schemeClr val="accent1"/>
                </a:solidFill>
                <a:latin typeface="Georgia" panose="02040502050405020303" pitchFamily="18" charset="0"/>
              </a:rPr>
              <a:t>omnibus test</a:t>
            </a:r>
            <a:r>
              <a:rPr lang="en-US" altLang="en-US" sz="2800" dirty="0">
                <a:latin typeface="Georgia" panose="02040502050405020303" pitchFamily="18" charset="0"/>
              </a:rPr>
              <a:t>, but where do differences lie?</a:t>
            </a:r>
          </a:p>
          <a:p>
            <a:pPr lvl="1"/>
            <a:r>
              <a:rPr lang="en-US" altLang="en-US" sz="24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‘Pinpointing the action’ in contingency tables</a:t>
            </a:r>
          </a:p>
          <a:p>
            <a:pPr lvl="1"/>
            <a:r>
              <a:rPr lang="en-US" altLang="en-US" sz="24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Post-hoc Binomial, z-tests, or smaller 1-way </a:t>
            </a:r>
            <a:r>
              <a:rPr lang="el-GR" altLang="en-US" sz="2400" i="1" dirty="0">
                <a:latin typeface="Georgia" panose="02040502050405020303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χ</a:t>
            </a:r>
            <a:r>
              <a:rPr lang="en-US" altLang="en-US" sz="2400" i="1" baseline="30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2 </a:t>
            </a:r>
            <a:r>
              <a:rPr lang="en-US" altLang="en-US" sz="24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tests</a:t>
            </a:r>
          </a:p>
          <a:p>
            <a:pPr lvl="2"/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Collapsing, ignoring levels</a:t>
            </a:r>
          </a:p>
          <a:p>
            <a:pPr lvl="2"/>
            <a:r>
              <a:rPr lang="en-US" altLang="en-US" sz="2000" dirty="0" err="1">
                <a:latin typeface="Georgia" panose="02040502050405020303" pitchFamily="18" charset="0"/>
                <a:ea typeface="ＭＳ Ｐゴシック" panose="020B0600070205080204" pitchFamily="34" charset="-128"/>
              </a:rPr>
              <a:t>Bonferonni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correction, more conservative </a:t>
            </a:r>
            <a:r>
              <a:rPr lang="el-GR" altLang="en-US" sz="2000" i="1" dirty="0"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α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per comparison</a:t>
            </a:r>
            <a:endParaRPr lang="en-US" altLang="en-US" sz="2000" i="1" dirty="0">
              <a:latin typeface="Georgia" panose="02040502050405020303" pitchFamily="18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1"/>
            <a:r>
              <a:rPr lang="en-US" altLang="en-US" sz="2400" dirty="0"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Examining</a:t>
            </a:r>
          </a:p>
          <a:p>
            <a:pPr lvl="2"/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Observed </a:t>
            </a:r>
            <a:r>
              <a:rPr lang="en-US" altLang="en-US" sz="2000" i="1" dirty="0"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vs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. expected frequencies per cell</a:t>
            </a:r>
          </a:p>
          <a:p>
            <a:pPr lvl="2"/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Contributions to </a:t>
            </a:r>
            <a:r>
              <a:rPr lang="el-GR" altLang="en-US" sz="2100" i="1" dirty="0">
                <a:latin typeface="Georgia" panose="02040502050405020303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χ</a:t>
            </a:r>
            <a:r>
              <a:rPr lang="en-US" altLang="en-US" sz="2100" i="1" baseline="30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2 </a:t>
            </a:r>
            <a:r>
              <a:rPr lang="en-US" altLang="en-US" sz="21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per cell</a:t>
            </a:r>
            <a:endParaRPr lang="en-US" altLang="en-US" sz="2100" baseline="30000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400" dirty="0"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Visual analysis of differences in proportions</a:t>
            </a:r>
          </a:p>
          <a:p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44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77306"/>
            <a:ext cx="10536501" cy="1499616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chemeClr val="accent5"/>
                </a:solidFill>
                <a:latin typeface="Georgia" panose="02040502050405020303" pitchFamily="18" charset="0"/>
              </a:rPr>
              <a:t>2-way Pearson </a:t>
            </a:r>
            <a:r>
              <a:rPr lang="el-GR" altLang="en-US" i="1" dirty="0">
                <a:solidFill>
                  <a:schemeClr val="accent5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i="1" baseline="30000" dirty="0">
                <a:solidFill>
                  <a:schemeClr val="accent5"/>
                </a:solidFill>
                <a:latin typeface="Georgia" panose="02040502050405020303" pitchFamily="18" charset="0"/>
              </a:rPr>
              <a:t>2</a:t>
            </a:r>
            <a:r>
              <a:rPr lang="en-US" altLang="en-US" i="1" dirty="0">
                <a:solidFill>
                  <a:schemeClr val="accent5"/>
                </a:solidFill>
                <a:latin typeface="Georgia" panose="02040502050405020303" pitchFamily="18" charset="0"/>
              </a:rPr>
              <a:t> </a:t>
            </a:r>
            <a:r>
              <a:rPr lang="en-US" altLang="en-US" dirty="0">
                <a:solidFill>
                  <a:schemeClr val="accent5"/>
                </a:solidFill>
                <a:latin typeface="Georgia" panose="02040502050405020303" pitchFamily="18" charset="0"/>
              </a:rPr>
              <a:t>Test of </a:t>
            </a:r>
            <a:br>
              <a:rPr lang="en-US" altLang="en-US" dirty="0">
                <a:solidFill>
                  <a:schemeClr val="accent5"/>
                </a:solidFill>
                <a:latin typeface="Georgia" panose="02040502050405020303" pitchFamily="18" charset="0"/>
              </a:rPr>
            </a:br>
            <a:r>
              <a:rPr lang="en-US" altLang="en-US" dirty="0">
                <a:solidFill>
                  <a:schemeClr val="accent5"/>
                </a:solidFill>
                <a:latin typeface="Georgia" panose="02040502050405020303" pitchFamily="18" charset="0"/>
              </a:rPr>
              <a:t>“Independence” or “Association”</a:t>
            </a:r>
            <a:endParaRPr lang="en-US" dirty="0">
              <a:solidFill>
                <a:schemeClr val="accent5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2800" i="1" dirty="0">
                <a:latin typeface="Georgia" panose="02040502050405020303" pitchFamily="18" charset="0"/>
              </a:rPr>
              <a:t>Aka:</a:t>
            </a:r>
            <a:r>
              <a:rPr lang="en-US" altLang="en-US" sz="2800" dirty="0">
                <a:latin typeface="Georgia" panose="02040502050405020303" pitchFamily="18" charset="0"/>
              </a:rPr>
              <a:t> Contingency table, cross-tabulation, or </a:t>
            </a:r>
            <a:r>
              <a:rPr lang="en-US" altLang="en-US" sz="2800" i="1" dirty="0">
                <a:latin typeface="Georgia" panose="02040502050405020303" pitchFamily="18" charset="0"/>
              </a:rPr>
              <a:t>row</a:t>
            </a:r>
            <a:r>
              <a:rPr lang="en-US" altLang="en-US" sz="2800" dirty="0">
                <a:latin typeface="Georgia" panose="02040502050405020303" pitchFamily="18" charset="0"/>
              </a:rPr>
              <a:t> x </a:t>
            </a:r>
            <a:r>
              <a:rPr lang="en-US" altLang="en-US" sz="2800" i="1" dirty="0">
                <a:latin typeface="Georgia" panose="02040502050405020303" pitchFamily="18" charset="0"/>
              </a:rPr>
              <a:t>column (r x c)</a:t>
            </a:r>
            <a:r>
              <a:rPr lang="en-US" altLang="en-US" sz="2800" dirty="0">
                <a:latin typeface="Georgia" panose="02040502050405020303" pitchFamily="18" charset="0"/>
              </a:rPr>
              <a:t> analysis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&gt; 1 nominal </a:t>
            </a:r>
            <a:r>
              <a:rPr lang="en-US" altLang="en-US" sz="2400" u="sng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variable</a:t>
            </a:r>
            <a:r>
              <a:rPr lang="en-US" altLang="en-US" sz="24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</a:t>
            </a:r>
          </a:p>
          <a:p>
            <a:pPr lvl="4"/>
            <a:endParaRPr lang="en-US" altLang="en-US" sz="1800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sz="2800" dirty="0">
                <a:latin typeface="Georgia" panose="02040502050405020303" pitchFamily="18" charset="0"/>
              </a:rPr>
              <a:t>Is distribution of 1 variable </a:t>
            </a:r>
            <a:r>
              <a:rPr lang="en-US" altLang="en-US" sz="2800" i="1" dirty="0">
                <a:latin typeface="Georgia" panose="02040502050405020303" pitchFamily="18" charset="0"/>
              </a:rPr>
              <a:t>contingent </a:t>
            </a:r>
            <a:r>
              <a:rPr lang="en-US" altLang="en-US" sz="2800" dirty="0">
                <a:latin typeface="Georgia" panose="02040502050405020303" pitchFamily="18" charset="0"/>
              </a:rPr>
              <a:t>on distribution of another? </a:t>
            </a:r>
          </a:p>
          <a:p>
            <a:pPr lvl="1">
              <a:buFontTx/>
              <a:buChar char="•"/>
            </a:pPr>
            <a:r>
              <a:rPr lang="en-US" altLang="en-US" sz="24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Is there an association or dependence between 2 categorical variables</a:t>
            </a:r>
          </a:p>
          <a:p>
            <a:pPr lvl="4">
              <a:buFontTx/>
              <a:buChar char="•"/>
            </a:pPr>
            <a:endParaRPr lang="en-US" altLang="en-US" sz="1800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dirty="0">
                <a:latin typeface="Georgia" panose="02040502050405020303" pitchFamily="18" charset="0"/>
              </a:rPr>
              <a:t>Extension of </a:t>
            </a:r>
            <a:r>
              <a:rPr lang="el-GR" altLang="en-US" i="1" dirty="0"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i="1" baseline="30000" dirty="0">
                <a:latin typeface="Georgia" panose="02040502050405020303" pitchFamily="18" charset="0"/>
              </a:rPr>
              <a:t>2 </a:t>
            </a:r>
            <a:r>
              <a:rPr lang="en-US" altLang="en-US" dirty="0">
                <a:latin typeface="Georgia" panose="02040502050405020303" pitchFamily="18" charset="0"/>
              </a:rPr>
              <a:t>Goodness of Fit Test</a:t>
            </a:r>
          </a:p>
          <a:p>
            <a:pPr lvl="4"/>
            <a:endParaRPr lang="en-US" altLang="en-US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b="1" u="sng" dirty="0">
                <a:latin typeface="Georgia" panose="02040502050405020303" pitchFamily="18" charset="0"/>
              </a:rPr>
              <a:t>Hypotheses:</a:t>
            </a:r>
          </a:p>
          <a:p>
            <a:pPr lvl="1"/>
            <a:r>
              <a:rPr lang="en-US" altLang="en-US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en-US" i="1" baseline="-25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en-US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: Variables are independent in population</a:t>
            </a:r>
          </a:p>
          <a:p>
            <a:pPr lvl="1"/>
            <a:r>
              <a:rPr lang="en-US" altLang="en-US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en-US" i="1" baseline="-25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en-US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: Variables are dependent in population</a:t>
            </a:r>
          </a:p>
          <a:p>
            <a:pPr lvl="4"/>
            <a:endParaRPr lang="en-US" altLang="en-US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dirty="0">
                <a:latin typeface="Georgia" panose="02040502050405020303" pitchFamily="18" charset="0"/>
              </a:rPr>
              <a:t>Again, </a:t>
            </a:r>
            <a:r>
              <a:rPr lang="el-GR" altLang="en-US" i="1" dirty="0"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i="1" baseline="30000" dirty="0">
                <a:latin typeface="Georgia" panose="02040502050405020303" pitchFamily="18" charset="0"/>
              </a:rPr>
              <a:t>2</a:t>
            </a:r>
            <a:r>
              <a:rPr lang="en-US" altLang="en-US" i="1" baseline="-25000" dirty="0">
                <a:latin typeface="Georgia" panose="02040502050405020303" pitchFamily="18" charset="0"/>
              </a:rPr>
              <a:t>obt</a:t>
            </a:r>
            <a:r>
              <a:rPr lang="en-US" altLang="en-US" i="1" dirty="0">
                <a:latin typeface="Georgia" panose="02040502050405020303" pitchFamily="18" charset="0"/>
              </a:rPr>
              <a:t> </a:t>
            </a:r>
            <a:r>
              <a:rPr lang="en-US" altLang="en-US" dirty="0">
                <a:latin typeface="Georgia" panose="02040502050405020303" pitchFamily="18" charset="0"/>
              </a:rPr>
              <a:t>is compared with </a:t>
            </a:r>
            <a:r>
              <a:rPr lang="el-GR" altLang="en-US" i="1" dirty="0"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i="1" baseline="30000" dirty="0">
                <a:latin typeface="Georgia" panose="02040502050405020303" pitchFamily="18" charset="0"/>
              </a:rPr>
              <a:t>2</a:t>
            </a:r>
            <a:r>
              <a:rPr lang="en-US" altLang="en-US" i="1" baseline="-25000" dirty="0">
                <a:latin typeface="Georgia" panose="02040502050405020303" pitchFamily="18" charset="0"/>
              </a:rPr>
              <a:t>crit</a:t>
            </a:r>
            <a:r>
              <a:rPr lang="en-US" altLang="en-US" dirty="0">
                <a:latin typeface="Georgia" panose="02040502050405020303" pitchFamily="18" charset="0"/>
              </a:rPr>
              <a:t>   </a:t>
            </a:r>
            <a:r>
              <a:rPr lang="en-US" altLang="en-US" dirty="0">
                <a:latin typeface="Georgia" panose="02040502050405020303" pitchFamily="18" charset="0"/>
                <a:sym typeface="Wingdings" panose="05000000000000000000" pitchFamily="2" charset="2"/>
              </a:rPr>
              <a:t>  </a:t>
            </a:r>
            <a:r>
              <a:rPr lang="en-US" altLang="en-US" i="1" dirty="0" err="1">
                <a:latin typeface="Georgia" panose="02040502050405020303" pitchFamily="18" charset="0"/>
                <a:ea typeface="ＭＳ Ｐゴシック" panose="020B0600070205080204" pitchFamily="34" charset="-128"/>
              </a:rPr>
              <a:t>df</a:t>
            </a:r>
            <a:r>
              <a:rPr lang="en-US" altLang="en-US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= </a:t>
            </a:r>
            <a:r>
              <a:rPr lang="en-US" altLang="en-US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(</a:t>
            </a:r>
            <a:r>
              <a:rPr lang="en-US" altLang="en-US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r</a:t>
            </a:r>
            <a:r>
              <a:rPr lang="en-US" altLang="en-US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-1)(</a:t>
            </a:r>
            <a:r>
              <a:rPr lang="en-US" altLang="en-US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c</a:t>
            </a:r>
            <a:r>
              <a:rPr lang="en-US" altLang="en-US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-1)</a:t>
            </a:r>
          </a:p>
          <a:p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34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584701897"/>
              </p:ext>
            </p:extLst>
          </p:nvPr>
        </p:nvGraphicFramePr>
        <p:xfrm>
          <a:off x="1419225" y="4481948"/>
          <a:ext cx="2619375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Equation" r:id="rId3" imgW="1320480" imgH="393480" progId="Equation.DSMT4">
                  <p:embed/>
                </p:oleObj>
              </mc:Choice>
              <mc:Fallback>
                <p:oleObj name="Equation" r:id="rId3" imgW="1320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4481948"/>
                        <a:ext cx="2619375" cy="795337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65388" y="1948551"/>
            <a:ext cx="10280462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3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3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>
                <a:latin typeface="Georgia" panose="02040502050405020303" pitchFamily="18" charset="0"/>
              </a:rPr>
              <a:t>Same equation: Standardized squared deviations summed for all cells</a:t>
            </a:r>
          </a:p>
          <a:p>
            <a:endParaRPr lang="en-US" altLang="en-US" dirty="0">
              <a:latin typeface="Georgia" panose="02040502050405020303" pitchFamily="18" charset="0"/>
            </a:endParaRPr>
          </a:p>
          <a:p>
            <a:pPr lvl="4"/>
            <a:endParaRPr lang="en-US" altLang="en-US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endParaRPr lang="en-US" altLang="en-US" dirty="0">
              <a:latin typeface="Georgia" panose="02040502050405020303" pitchFamily="18" charset="0"/>
            </a:endParaRPr>
          </a:p>
          <a:p>
            <a:r>
              <a:rPr lang="en-US" altLang="en-US" dirty="0">
                <a:latin typeface="Georgia" panose="02040502050405020303" pitchFamily="18" charset="0"/>
              </a:rPr>
              <a:t>Different method for computing </a:t>
            </a:r>
            <a:r>
              <a:rPr lang="en-US" altLang="en-US" i="1" dirty="0">
                <a:latin typeface="Georgia" panose="02040502050405020303" pitchFamily="18" charset="0"/>
              </a:rPr>
              <a:t>E</a:t>
            </a:r>
          </a:p>
          <a:p>
            <a:pPr lvl="1"/>
            <a:r>
              <a:rPr lang="en-US" altLang="en-US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For each cell: Multiply corresponding row and column totals (</a:t>
            </a:r>
            <a:r>
              <a:rPr lang="en-US" altLang="en-US" dirty="0" err="1">
                <a:latin typeface="Georgia" panose="02040502050405020303" pitchFamily="18" charset="0"/>
                <a:ea typeface="ＭＳ Ｐゴシック" panose="020B0600070205080204" pitchFamily="34" charset="-128"/>
              </a:rPr>
              <a:t>marginals</a:t>
            </a:r>
            <a:r>
              <a:rPr lang="en-US" altLang="en-US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), divide by </a:t>
            </a:r>
            <a:r>
              <a:rPr lang="en-US" altLang="en-US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N</a:t>
            </a:r>
          </a:p>
          <a:p>
            <a:pPr lvl="2"/>
            <a:r>
              <a:rPr lang="en-US" altLang="en-US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038" y="4344988"/>
            <a:ext cx="3810000" cy="10366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36154" y="5381626"/>
                <a:ext cx="3985515" cy="67582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𝑬𝑿𝑷</m:t>
                      </m:r>
                      <m:r>
                        <a:rPr lang="en-US" sz="2000" b="1" i="1" baseline="-25000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𝒄𝒆𝒍𝒍</m:t>
                      </m:r>
                      <m:r>
                        <a:rPr lang="en-US" sz="20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𝑻𝒐𝒕𝒂𝒍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𝒓𝒐𝒘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𝑻𝒐𝒕𝒂𝒍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𝒄𝒐𝒍𝒖𝒎𝒏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𝑻𝒐𝒕𝒂𝒍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chemeClr val="accent5"/>
                                  </a:solidFill>
                                  <a:latin typeface="Cambria Math" panose="02040503050406030204" pitchFamily="18" charset="0"/>
                                </a:rPr>
                                <m:t>𝒈𝒓𝒂𝒏𝒅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solidFill>
                            <a:schemeClr val="accent5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b="1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154" y="5381626"/>
                <a:ext cx="3985515" cy="675826"/>
              </a:xfrm>
              <a:prstGeom prst="rect">
                <a:avLst/>
              </a:prstGeom>
              <a:blipFill>
                <a:blip r:embed="rId6"/>
                <a:stretch>
                  <a:fillRect t="-1852" r="-317" b="-111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>
            <a:extLst>
              <a:ext uri="{FF2B5EF4-FFF2-40B4-BE49-F238E27FC236}">
                <a16:creationId xmlns:a16="http://schemas.microsoft.com/office/drawing/2014/main" id="{34A4AEB4-CDD6-2F4A-90D0-F1A659B39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277306"/>
            <a:ext cx="10536501" cy="1499616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chemeClr val="accent5"/>
                </a:solidFill>
                <a:latin typeface="Georgia" panose="02040502050405020303" pitchFamily="18" charset="0"/>
              </a:rPr>
              <a:t>2-way Pearson </a:t>
            </a:r>
            <a:r>
              <a:rPr lang="el-GR" altLang="en-US" i="1" dirty="0">
                <a:solidFill>
                  <a:schemeClr val="accent5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i="1" baseline="30000" dirty="0">
                <a:solidFill>
                  <a:schemeClr val="accent5"/>
                </a:solidFill>
                <a:latin typeface="Georgia" panose="02040502050405020303" pitchFamily="18" charset="0"/>
              </a:rPr>
              <a:t>2</a:t>
            </a:r>
            <a:r>
              <a:rPr lang="en-US" altLang="en-US" i="1" dirty="0">
                <a:solidFill>
                  <a:schemeClr val="accent5"/>
                </a:solidFill>
                <a:latin typeface="Georgia" panose="02040502050405020303" pitchFamily="18" charset="0"/>
              </a:rPr>
              <a:t> </a:t>
            </a:r>
            <a:r>
              <a:rPr lang="en-US" altLang="en-US" dirty="0">
                <a:solidFill>
                  <a:schemeClr val="accent5"/>
                </a:solidFill>
                <a:latin typeface="Georgia" panose="02040502050405020303" pitchFamily="18" charset="0"/>
              </a:rPr>
              <a:t>Test of </a:t>
            </a:r>
            <a:br>
              <a:rPr lang="en-US" altLang="en-US" dirty="0">
                <a:solidFill>
                  <a:schemeClr val="accent5"/>
                </a:solidFill>
                <a:latin typeface="Georgia" panose="02040502050405020303" pitchFamily="18" charset="0"/>
              </a:rPr>
            </a:br>
            <a:r>
              <a:rPr lang="en-US" altLang="en-US" dirty="0">
                <a:solidFill>
                  <a:schemeClr val="accent5"/>
                </a:solidFill>
                <a:latin typeface="Georgia" panose="02040502050405020303" pitchFamily="18" charset="0"/>
              </a:rPr>
              <a:t>“Independence” or “Association”</a:t>
            </a:r>
            <a:endParaRPr lang="en-US" dirty="0">
              <a:solidFill>
                <a:schemeClr val="accent5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7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475633"/>
              </p:ext>
            </p:extLst>
          </p:nvPr>
        </p:nvGraphicFramePr>
        <p:xfrm>
          <a:off x="3765596" y="2328146"/>
          <a:ext cx="2544763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7" imgW="1143000" imgH="482400" progId="Equation.DSMT4">
                  <p:embed/>
                </p:oleObj>
              </mc:Choice>
              <mc:Fallback>
                <p:oleObj name="Equation" r:id="rId7" imgW="11430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5596" y="2328146"/>
                        <a:ext cx="2544763" cy="1074737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4271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0" y="123091"/>
            <a:ext cx="9720072" cy="1499616"/>
          </a:xfrm>
        </p:spPr>
        <p:txBody>
          <a:bodyPr>
            <a:normAutofit/>
          </a:bodyPr>
          <a:lstStyle/>
          <a:p>
            <a:r>
              <a:rPr lang="el-GR" altLang="en-US" i="1" dirty="0">
                <a:solidFill>
                  <a:schemeClr val="accent5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i="1" baseline="30000" dirty="0">
                <a:solidFill>
                  <a:schemeClr val="accent5"/>
                </a:solidFill>
                <a:latin typeface="Georgia" panose="02040502050405020303" pitchFamily="18" charset="0"/>
              </a:rPr>
              <a:t>2</a:t>
            </a:r>
            <a:r>
              <a:rPr lang="en-US" altLang="en-US" i="1" dirty="0">
                <a:solidFill>
                  <a:schemeClr val="accent5"/>
                </a:solidFill>
                <a:latin typeface="Georgia" panose="02040502050405020303" pitchFamily="18" charset="0"/>
              </a:rPr>
              <a:t> </a:t>
            </a:r>
            <a:r>
              <a:rPr lang="en-US" altLang="en-US" dirty="0">
                <a:solidFill>
                  <a:schemeClr val="accent5"/>
                </a:solidFill>
                <a:latin typeface="Georgia" panose="02040502050405020303" pitchFamily="18" charset="0"/>
              </a:rPr>
              <a:t>Test of “Independence”</a:t>
            </a:r>
            <a:r>
              <a:rPr lang="en-US" altLang="en-US" dirty="0">
                <a:latin typeface="Georgia" panose="02040502050405020303" pitchFamily="18" charset="0"/>
              </a:rPr>
              <a:t> – Example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650" y="1819394"/>
            <a:ext cx="5609902" cy="478847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 b="1" u="sng" dirty="0">
                <a:latin typeface="Georgia" panose="02040502050405020303" pitchFamily="18" charset="0"/>
              </a:rPr>
              <a:t>Experiment: </a:t>
            </a:r>
          </a:p>
          <a:p>
            <a:r>
              <a:rPr lang="en-US" altLang="en-US" sz="2400" dirty="0">
                <a:latin typeface="Georgia" panose="02040502050405020303" pitchFamily="18" charset="0"/>
              </a:rPr>
              <a:t>Random sample of 200 inmates are surveyed about abuse and violent criminal histories </a:t>
            </a:r>
          </a:p>
          <a:p>
            <a:pPr lvl="1"/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Relationship between history of abuse and violent crime?</a:t>
            </a:r>
          </a:p>
          <a:p>
            <a:pPr lvl="4"/>
            <a:endParaRPr lang="en-US" altLang="en-US" sz="1600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sz="2400" i="1" dirty="0">
                <a:latin typeface="Georgia" panose="02040502050405020303" pitchFamily="18" charset="0"/>
              </a:rPr>
              <a:t>H</a:t>
            </a:r>
            <a:r>
              <a:rPr lang="en-US" altLang="en-US" sz="2400" i="1" baseline="-25000" dirty="0">
                <a:latin typeface="Georgia" panose="02040502050405020303" pitchFamily="18" charset="0"/>
              </a:rPr>
              <a:t>0</a:t>
            </a:r>
            <a:r>
              <a:rPr lang="en-US" altLang="en-US" sz="2400" dirty="0">
                <a:latin typeface="Georgia" panose="02040502050405020303" pitchFamily="18" charset="0"/>
              </a:rPr>
              <a:t>: </a:t>
            </a:r>
            <a:r>
              <a:rPr lang="en-US" altLang="en-US" sz="2400" b="1" u="sng" dirty="0">
                <a:latin typeface="Georgia" panose="02040502050405020303" pitchFamily="18" charset="0"/>
              </a:rPr>
              <a:t>No association </a:t>
            </a:r>
            <a:r>
              <a:rPr lang="en-US" altLang="en-US" sz="2400" dirty="0">
                <a:latin typeface="Georgia" panose="02040502050405020303" pitchFamily="18" charset="0"/>
              </a:rPr>
              <a:t>between abuse history and violent criminal history in population of prison inmates</a:t>
            </a:r>
          </a:p>
          <a:p>
            <a:pPr lvl="1"/>
            <a:r>
              <a:rPr lang="en-US" altLang="en-US" sz="2000" i="1" dirty="0" err="1">
                <a:latin typeface="Georgia" panose="02040502050405020303" pitchFamily="18" charset="0"/>
                <a:ea typeface="ＭＳ Ｐゴシック" panose="020B0600070205080204" pitchFamily="34" charset="-128"/>
              </a:rPr>
              <a:t>O</a:t>
            </a:r>
            <a:r>
              <a:rPr lang="en-US" altLang="en-US" sz="2000" i="1" baseline="-25000" dirty="0" err="1">
                <a:latin typeface="Georgia" panose="02040502050405020303" pitchFamily="18" charset="0"/>
                <a:ea typeface="ＭＳ Ｐゴシック" panose="020B0600070205080204" pitchFamily="34" charset="-128"/>
              </a:rPr>
              <a:t>ij</a:t>
            </a:r>
            <a:r>
              <a:rPr lang="en-US" altLang="en-US" sz="20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= </a:t>
            </a:r>
            <a:r>
              <a:rPr lang="en-US" altLang="en-US" sz="2000" i="1" dirty="0" err="1">
                <a:latin typeface="Georgia" panose="02040502050405020303" pitchFamily="18" charset="0"/>
                <a:ea typeface="ＭＳ Ｐゴシック" panose="020B0600070205080204" pitchFamily="34" charset="-128"/>
              </a:rPr>
              <a:t>E</a:t>
            </a:r>
            <a:r>
              <a:rPr lang="en-US" altLang="en-US" sz="2000" i="1" baseline="-25000" dirty="0" err="1">
                <a:latin typeface="Georgia" panose="02040502050405020303" pitchFamily="18" charset="0"/>
                <a:ea typeface="ＭＳ Ｐゴシック" panose="020B0600070205080204" pitchFamily="34" charset="-128"/>
              </a:rPr>
              <a:t>ij</a:t>
            </a:r>
            <a:r>
              <a:rPr lang="en-US" altLang="en-US" sz="2000" i="1" baseline="-25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for all cells in population</a:t>
            </a:r>
          </a:p>
          <a:p>
            <a:pPr lvl="4"/>
            <a:endParaRPr lang="en-US" altLang="en-US" sz="1600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sz="2400" i="1" dirty="0">
                <a:latin typeface="Georgia" panose="02040502050405020303" pitchFamily="18" charset="0"/>
              </a:rPr>
              <a:t>H</a:t>
            </a:r>
            <a:r>
              <a:rPr lang="en-US" altLang="en-US" sz="2400" i="1" baseline="-25000" dirty="0">
                <a:latin typeface="Georgia" panose="02040502050405020303" pitchFamily="18" charset="0"/>
              </a:rPr>
              <a:t>1</a:t>
            </a:r>
            <a:r>
              <a:rPr lang="en-US" altLang="en-US" sz="2400" dirty="0">
                <a:latin typeface="Georgia" panose="02040502050405020303" pitchFamily="18" charset="0"/>
              </a:rPr>
              <a:t>: </a:t>
            </a:r>
            <a:r>
              <a:rPr lang="en-US" altLang="en-US" sz="2400" b="1" u="sng" dirty="0">
                <a:latin typeface="Georgia" panose="02040502050405020303" pitchFamily="18" charset="0"/>
              </a:rPr>
              <a:t>Association</a:t>
            </a:r>
            <a:r>
              <a:rPr lang="en-US" altLang="en-US" sz="2400" dirty="0">
                <a:latin typeface="Georgia" panose="02040502050405020303" pitchFamily="18" charset="0"/>
              </a:rPr>
              <a:t> between abuse history and violent criminal history in population of prison inmates</a:t>
            </a:r>
          </a:p>
          <a:p>
            <a:pPr lvl="1"/>
            <a:r>
              <a:rPr lang="en-US" altLang="en-US" sz="2000" i="1" dirty="0" err="1">
                <a:latin typeface="Georgia" panose="02040502050405020303" pitchFamily="18" charset="0"/>
                <a:ea typeface="ＭＳ Ｐゴシック" panose="020B0600070205080204" pitchFamily="34" charset="-128"/>
              </a:rPr>
              <a:t>O</a:t>
            </a:r>
            <a:r>
              <a:rPr lang="en-US" altLang="en-US" sz="2000" i="1" baseline="-25000" dirty="0" err="1">
                <a:latin typeface="Georgia" panose="02040502050405020303" pitchFamily="18" charset="0"/>
                <a:ea typeface="ＭＳ Ｐゴシック" panose="020B0600070205080204" pitchFamily="34" charset="-128"/>
              </a:rPr>
              <a:t>ij</a:t>
            </a:r>
            <a:r>
              <a:rPr lang="en-US" altLang="en-US" sz="20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i="1" dirty="0"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≠ </a:t>
            </a:r>
            <a:r>
              <a:rPr lang="en-US" altLang="en-US" sz="2000" i="1" dirty="0" err="1">
                <a:latin typeface="Georgia" panose="02040502050405020303" pitchFamily="18" charset="0"/>
                <a:ea typeface="ＭＳ Ｐゴシック" panose="020B0600070205080204" pitchFamily="34" charset="-128"/>
              </a:rPr>
              <a:t>E</a:t>
            </a:r>
            <a:r>
              <a:rPr lang="en-US" altLang="en-US" sz="2000" i="1" baseline="-25000" dirty="0" err="1">
                <a:latin typeface="Georgia" panose="02040502050405020303" pitchFamily="18" charset="0"/>
                <a:ea typeface="ＭＳ Ｐゴシック" panose="020B0600070205080204" pitchFamily="34" charset="-128"/>
              </a:rPr>
              <a:t>ij</a:t>
            </a:r>
            <a:r>
              <a:rPr lang="en-US" altLang="en-US" sz="2000" i="1" baseline="-25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for </a:t>
            </a:r>
            <a:r>
              <a:rPr lang="en-US" altLang="en-US" sz="2000" u="sng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at least one cell 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in population</a:t>
            </a:r>
          </a:p>
          <a:p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91813" y="1383872"/>
            <a:ext cx="562567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u="sng" dirty="0">
                <a:latin typeface="Georgia" panose="02040502050405020303" pitchFamily="18" charset="0"/>
              </a:rPr>
              <a:t>Observed frequencies</a:t>
            </a:r>
          </a:p>
          <a:p>
            <a:endParaRPr lang="en-US" altLang="en-US" b="1" u="sng" dirty="0">
              <a:latin typeface="Georgia" panose="02040502050405020303" pitchFamily="18" charset="0"/>
            </a:endParaRPr>
          </a:p>
          <a:p>
            <a:endParaRPr lang="en-US" altLang="en-US" b="1" u="sng" dirty="0">
              <a:latin typeface="Georgia" panose="02040502050405020303" pitchFamily="18" charset="0"/>
            </a:endParaRPr>
          </a:p>
          <a:p>
            <a:endParaRPr lang="en-US" altLang="en-US" b="1" u="sng" dirty="0">
              <a:latin typeface="Georgia" panose="02040502050405020303" pitchFamily="18" charset="0"/>
            </a:endParaRPr>
          </a:p>
          <a:p>
            <a:endParaRPr lang="en-US" altLang="en-US" b="1" u="sng" dirty="0">
              <a:latin typeface="Georgia" panose="02040502050405020303" pitchFamily="18" charset="0"/>
            </a:endParaRPr>
          </a:p>
          <a:p>
            <a:endParaRPr lang="en-US" altLang="en-US" sz="700" b="1" u="sng" dirty="0">
              <a:latin typeface="Georgia" panose="02040502050405020303" pitchFamily="18" charset="0"/>
            </a:endParaRPr>
          </a:p>
          <a:p>
            <a:r>
              <a:rPr lang="en-US" altLang="en-US" b="1" u="sng" dirty="0">
                <a:latin typeface="Georgia" panose="02040502050405020303" pitchFamily="18" charset="0"/>
              </a:rPr>
              <a:t>Expected frequencies:</a:t>
            </a:r>
          </a:p>
          <a:p>
            <a:endParaRPr lang="en-US" altLang="en-US" b="1" u="sng" dirty="0">
              <a:latin typeface="Georgia" panose="02040502050405020303" pitchFamily="18" charset="0"/>
            </a:endParaRPr>
          </a:p>
          <a:p>
            <a:endParaRPr lang="en-US" altLang="en-US" b="1" u="sng" dirty="0">
              <a:latin typeface="Georgia" panose="02040502050405020303" pitchFamily="18" charset="0"/>
            </a:endParaRPr>
          </a:p>
          <a:p>
            <a:endParaRPr lang="en-US" altLang="en-US" b="1" u="sng" dirty="0">
              <a:latin typeface="Georgia" panose="02040502050405020303" pitchFamily="18" charset="0"/>
            </a:endParaRPr>
          </a:p>
          <a:p>
            <a:endParaRPr lang="en-US" altLang="en-US" b="1" u="sng" dirty="0">
              <a:latin typeface="Georgia" panose="02040502050405020303" pitchFamily="18" charset="0"/>
            </a:endParaRPr>
          </a:p>
          <a:p>
            <a:r>
              <a:rPr lang="en-US" altLang="en-US" b="1" u="sng" dirty="0">
                <a:latin typeface="Georgia" panose="02040502050405020303" pitchFamily="18" charset="0"/>
              </a:rPr>
              <a:t>Test Statistic:</a:t>
            </a:r>
          </a:p>
          <a:p>
            <a:endParaRPr lang="en-US" altLang="en-US" i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endParaRPr lang="en-US" altLang="en-US" sz="1200" i="1" dirty="0">
              <a:latin typeface="Georgia" panose="02040502050405020303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endParaRPr lang="en-US" altLang="en-US" sz="1200" i="1" dirty="0">
              <a:latin typeface="Georgia" panose="02040502050405020303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endParaRPr lang="en-US" altLang="en-US" sz="1200" i="1" dirty="0">
              <a:latin typeface="Georgia" panose="02040502050405020303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endParaRPr lang="en-US" altLang="en-US" sz="1200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r>
              <a:rPr lang="en-US" altLang="en-US" b="1" u="sng" dirty="0">
                <a:latin typeface="Georgia" panose="02040502050405020303" pitchFamily="18" charset="0"/>
                <a:cs typeface="Times New Roman" panose="02020603050405020304" pitchFamily="18" charset="0"/>
              </a:rPr>
              <a:t>APA format:</a:t>
            </a:r>
            <a:endParaRPr lang="en-US" altLang="en-US" b="1" u="sng" dirty="0">
              <a:latin typeface="Georgia" panose="02040502050405020303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598" y="1711607"/>
            <a:ext cx="3851552" cy="1081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81191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0" y="123091"/>
            <a:ext cx="9720072" cy="1499616"/>
          </a:xfrm>
        </p:spPr>
        <p:txBody>
          <a:bodyPr>
            <a:normAutofit/>
          </a:bodyPr>
          <a:lstStyle/>
          <a:p>
            <a:r>
              <a:rPr lang="el-GR" altLang="en-US" i="1" dirty="0">
                <a:solidFill>
                  <a:schemeClr val="accent5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i="1" baseline="30000" dirty="0">
                <a:solidFill>
                  <a:schemeClr val="accent5"/>
                </a:solidFill>
                <a:latin typeface="Georgia" panose="02040502050405020303" pitchFamily="18" charset="0"/>
              </a:rPr>
              <a:t>2</a:t>
            </a:r>
            <a:r>
              <a:rPr lang="en-US" altLang="en-US" i="1" dirty="0">
                <a:solidFill>
                  <a:schemeClr val="accent5"/>
                </a:solidFill>
                <a:latin typeface="Georgia" panose="02040502050405020303" pitchFamily="18" charset="0"/>
              </a:rPr>
              <a:t> </a:t>
            </a:r>
            <a:r>
              <a:rPr lang="en-US" altLang="en-US" dirty="0">
                <a:solidFill>
                  <a:schemeClr val="accent5"/>
                </a:solidFill>
                <a:latin typeface="Georgia" panose="02040502050405020303" pitchFamily="18" charset="0"/>
              </a:rPr>
              <a:t>Test of “Independence”</a:t>
            </a:r>
            <a:r>
              <a:rPr lang="en-US" altLang="en-US" dirty="0">
                <a:latin typeface="Georgia" panose="02040502050405020303" pitchFamily="18" charset="0"/>
              </a:rPr>
              <a:t> – Example</a:t>
            </a:r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22" y="1450575"/>
            <a:ext cx="3851552" cy="1081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4948408-502D-F24B-8CF0-243F235FC60B}"/>
              </a:ext>
            </a:extLst>
          </p:cNvPr>
          <p:cNvSpPr/>
          <p:nvPr/>
        </p:nvSpPr>
        <p:spPr>
          <a:xfrm>
            <a:off x="501650" y="1450575"/>
            <a:ext cx="7635483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  <a:latin typeface="Monaco" pitchFamily="2" charset="77"/>
              </a:rPr>
              <a:t>data.frame</a:t>
            </a:r>
            <a:r>
              <a:rPr lang="en-US" dirty="0">
                <a:latin typeface="Monaco" pitchFamily="2" charset="77"/>
              </a:rPr>
              <a:t>(</a:t>
            </a:r>
            <a:r>
              <a:rPr lang="en-US" dirty="0" err="1">
                <a:latin typeface="Monaco" pitchFamily="2" charset="77"/>
              </a:rPr>
              <a:t>violent_yes</a:t>
            </a:r>
            <a:r>
              <a:rPr lang="en-US" dirty="0">
                <a:latin typeface="Monaco" pitchFamily="2" charset="77"/>
              </a:rPr>
              <a:t> = c(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70</a:t>
            </a:r>
            <a:r>
              <a:rPr lang="en-US" dirty="0">
                <a:latin typeface="Monaco" pitchFamily="2" charset="77"/>
              </a:rPr>
              <a:t>, 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40</a:t>
            </a:r>
            <a:r>
              <a:rPr lang="en-US" dirty="0">
                <a:latin typeface="Monaco" pitchFamily="2" charset="77"/>
              </a:rPr>
              <a:t>),</a:t>
            </a:r>
          </a:p>
          <a:p>
            <a:r>
              <a:rPr lang="en-US" dirty="0">
                <a:latin typeface="Monaco" pitchFamily="2" charset="77"/>
              </a:rPr>
              <a:t>           </a:t>
            </a:r>
            <a:r>
              <a:rPr lang="en-US" dirty="0" err="1">
                <a:latin typeface="Monaco" pitchFamily="2" charset="77"/>
              </a:rPr>
              <a:t>violent_no</a:t>
            </a:r>
            <a:r>
              <a:rPr lang="en-US" dirty="0">
                <a:latin typeface="Monaco" pitchFamily="2" charset="77"/>
              </a:rPr>
              <a:t>  = c(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30</a:t>
            </a:r>
            <a:r>
              <a:rPr lang="en-US" dirty="0">
                <a:latin typeface="Monaco" pitchFamily="2" charset="77"/>
              </a:rPr>
              <a:t>, </a:t>
            </a:r>
            <a:r>
              <a:rPr lang="en-US" dirty="0">
                <a:solidFill>
                  <a:schemeClr val="tx2"/>
                </a:solidFill>
                <a:latin typeface="Monaco" pitchFamily="2" charset="77"/>
              </a:rPr>
              <a:t>60</a:t>
            </a:r>
            <a:r>
              <a:rPr lang="en-US" dirty="0">
                <a:latin typeface="Monaco" pitchFamily="2" charset="77"/>
              </a:rPr>
              <a:t>),</a:t>
            </a:r>
          </a:p>
          <a:p>
            <a:r>
              <a:rPr lang="en-US" dirty="0">
                <a:latin typeface="Monaco" pitchFamily="2" charset="77"/>
              </a:rPr>
              <a:t>           </a:t>
            </a:r>
            <a:r>
              <a:rPr lang="en-US" dirty="0" err="1">
                <a:latin typeface="Monaco" pitchFamily="2" charset="77"/>
              </a:rPr>
              <a:t>row.names</a:t>
            </a:r>
            <a:r>
              <a:rPr lang="en-US" dirty="0">
                <a:latin typeface="Monaco" pitchFamily="2" charset="77"/>
              </a:rPr>
              <a:t> = c(</a:t>
            </a:r>
            <a:r>
              <a:rPr lang="en-US" dirty="0">
                <a:solidFill>
                  <a:schemeClr val="accent4"/>
                </a:solidFill>
                <a:latin typeface="Monaco" pitchFamily="2" charset="77"/>
              </a:rPr>
              <a:t>"</a:t>
            </a:r>
            <a:r>
              <a:rPr lang="en-US" dirty="0" err="1">
                <a:solidFill>
                  <a:schemeClr val="accent4"/>
                </a:solidFill>
                <a:latin typeface="Monaco" pitchFamily="2" charset="77"/>
              </a:rPr>
              <a:t>Abuse_Yes</a:t>
            </a:r>
            <a:r>
              <a:rPr lang="en-US" dirty="0">
                <a:solidFill>
                  <a:schemeClr val="accent4"/>
                </a:solidFill>
                <a:latin typeface="Monaco" pitchFamily="2" charset="77"/>
              </a:rPr>
              <a:t>"</a:t>
            </a:r>
            <a:r>
              <a:rPr lang="en-US" dirty="0">
                <a:latin typeface="Monaco" pitchFamily="2" charset="77"/>
              </a:rPr>
              <a:t>, </a:t>
            </a:r>
            <a:r>
              <a:rPr lang="en-US" dirty="0">
                <a:solidFill>
                  <a:schemeClr val="accent4"/>
                </a:solidFill>
                <a:latin typeface="Monaco" pitchFamily="2" charset="77"/>
              </a:rPr>
              <a:t>"</a:t>
            </a:r>
            <a:r>
              <a:rPr lang="en-US" dirty="0" err="1">
                <a:solidFill>
                  <a:schemeClr val="accent4"/>
                </a:solidFill>
                <a:latin typeface="Monaco" pitchFamily="2" charset="77"/>
              </a:rPr>
              <a:t>Abuse_No</a:t>
            </a:r>
            <a:r>
              <a:rPr lang="en-US" dirty="0">
                <a:solidFill>
                  <a:schemeClr val="accent4"/>
                </a:solidFill>
                <a:latin typeface="Monaco" pitchFamily="2" charset="77"/>
              </a:rPr>
              <a:t>"</a:t>
            </a:r>
            <a:r>
              <a:rPr lang="en-US" dirty="0">
                <a:latin typeface="Monaco" pitchFamily="2" charset="77"/>
              </a:rPr>
              <a:t>)) </a:t>
            </a:r>
            <a:r>
              <a:rPr lang="en-US" dirty="0">
                <a:solidFill>
                  <a:schemeClr val="accent6"/>
                </a:solidFill>
                <a:latin typeface="Monaco" pitchFamily="2" charset="77"/>
              </a:rPr>
              <a:t>%&gt;%</a:t>
            </a:r>
          </a:p>
          <a:p>
            <a:r>
              <a:rPr lang="en-US" dirty="0">
                <a:latin typeface="Monaco" pitchFamily="2" charset="77"/>
              </a:rPr>
              <a:t>  </a:t>
            </a:r>
            <a:r>
              <a:rPr lang="en-US" dirty="0" err="1">
                <a:solidFill>
                  <a:schemeClr val="accent2"/>
                </a:solidFill>
                <a:latin typeface="Monaco" pitchFamily="2" charset="77"/>
              </a:rPr>
              <a:t>as.matrix</a:t>
            </a:r>
            <a:r>
              <a:rPr lang="en-US" dirty="0">
                <a:latin typeface="Monaco" pitchFamily="2" charset="77"/>
              </a:rPr>
              <a:t>() </a:t>
            </a:r>
            <a:r>
              <a:rPr lang="en-US" dirty="0">
                <a:solidFill>
                  <a:schemeClr val="accent6"/>
                </a:solidFill>
                <a:latin typeface="Monaco" pitchFamily="2" charset="77"/>
              </a:rPr>
              <a:t>%&gt;%</a:t>
            </a:r>
          </a:p>
          <a:p>
            <a:r>
              <a:rPr lang="en-US" dirty="0">
                <a:latin typeface="Monaco" pitchFamily="2" charset="77"/>
              </a:rPr>
              <a:t>  </a:t>
            </a:r>
            <a:r>
              <a:rPr lang="en-US" dirty="0" err="1">
                <a:solidFill>
                  <a:schemeClr val="accent2"/>
                </a:solidFill>
                <a:latin typeface="Monaco" pitchFamily="2" charset="77"/>
              </a:rPr>
              <a:t>as.table</a:t>
            </a:r>
            <a:r>
              <a:rPr lang="en-US" dirty="0">
                <a:latin typeface="Monaco" pitchFamily="2" charset="77"/>
              </a:rPr>
              <a:t>() </a:t>
            </a:r>
            <a:r>
              <a:rPr lang="en-US" dirty="0">
                <a:solidFill>
                  <a:schemeClr val="accent6"/>
                </a:solidFill>
                <a:latin typeface="Monaco" pitchFamily="2" charset="77"/>
              </a:rPr>
              <a:t>%&gt;%</a:t>
            </a:r>
          </a:p>
          <a:p>
            <a:r>
              <a:rPr lang="en-US" dirty="0">
                <a:latin typeface="Monaco" pitchFamily="2" charset="77"/>
              </a:rPr>
              <a:t>  </a:t>
            </a:r>
            <a:r>
              <a:rPr lang="en-US" dirty="0" err="1">
                <a:solidFill>
                  <a:schemeClr val="accent2"/>
                </a:solidFill>
                <a:latin typeface="Monaco" pitchFamily="2" charset="77"/>
              </a:rPr>
              <a:t>chisq.test</a:t>
            </a:r>
            <a:r>
              <a:rPr lang="en-US" dirty="0">
                <a:latin typeface="Monaco" pitchFamily="2" charset="77"/>
              </a:rPr>
              <a:t>(correct = </a:t>
            </a:r>
            <a:r>
              <a:rPr lang="en-US" dirty="0">
                <a:solidFill>
                  <a:schemeClr val="accent3"/>
                </a:solidFill>
                <a:latin typeface="Monaco" pitchFamily="2" charset="77"/>
              </a:rPr>
              <a:t>FALSE</a:t>
            </a:r>
            <a:r>
              <a:rPr lang="en-US" dirty="0">
                <a:latin typeface="Monaco" pitchFamily="2" charset="77"/>
              </a:rPr>
              <a:t>)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CEA7686-F015-3742-8E2F-004EFEC702EA}"/>
              </a:ext>
            </a:extLst>
          </p:cNvPr>
          <p:cNvGrpSpPr/>
          <p:nvPr/>
        </p:nvGrpSpPr>
        <p:grpSpPr>
          <a:xfrm>
            <a:off x="5774076" y="2327738"/>
            <a:ext cx="6123398" cy="1993898"/>
            <a:chOff x="5774076" y="2327738"/>
            <a:chExt cx="6123398" cy="199389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C53E694-95D0-E647-891C-05C15645CCED}"/>
                </a:ext>
              </a:extLst>
            </p:cNvPr>
            <p:cNvSpPr/>
            <p:nvPr/>
          </p:nvSpPr>
          <p:spPr>
            <a:xfrm>
              <a:off x="7096018" y="3398306"/>
              <a:ext cx="4801456" cy="923330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          </a:t>
              </a:r>
              <a:r>
                <a:rPr lang="en-US" dirty="0" err="1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violent_yes</a:t>
              </a:r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 </a:t>
              </a:r>
              <a:r>
                <a:rPr lang="en-US" dirty="0" err="1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violent_no</a:t>
              </a:r>
              <a:endPara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endParaRPr>
            </a:p>
            <a:p>
              <a:r>
                <a:rPr lang="en-US" dirty="0" err="1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Abuse_Yes</a:t>
              </a:r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          70         30</a:t>
              </a:r>
            </a:p>
            <a:p>
              <a:r>
                <a:rPr lang="en-US" dirty="0" err="1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Abuse_No</a:t>
              </a:r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           40         60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1448A19-FDAA-6741-BA6C-59DBC134B461}"/>
                </a:ext>
              </a:extLst>
            </p:cNvPr>
            <p:cNvCxnSpPr>
              <a:cxnSpLocks/>
            </p:cNvCxnSpPr>
            <p:nvPr/>
          </p:nvCxnSpPr>
          <p:spPr>
            <a:xfrm>
              <a:off x="5774076" y="2327738"/>
              <a:ext cx="2449146" cy="1206572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D970748-E583-EF4A-A048-CA5D97165B32}"/>
              </a:ext>
            </a:extLst>
          </p:cNvPr>
          <p:cNvGrpSpPr/>
          <p:nvPr/>
        </p:nvGrpSpPr>
        <p:grpSpPr>
          <a:xfrm>
            <a:off x="501650" y="3194463"/>
            <a:ext cx="6928207" cy="2486300"/>
            <a:chOff x="501650" y="3194463"/>
            <a:chExt cx="6928207" cy="24863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ACC95AF-85C6-F24A-82BD-C951736C6248}"/>
                </a:ext>
              </a:extLst>
            </p:cNvPr>
            <p:cNvSpPr/>
            <p:nvPr/>
          </p:nvSpPr>
          <p:spPr>
            <a:xfrm>
              <a:off x="501650" y="4480434"/>
              <a:ext cx="6928207" cy="1200329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	Pearson's Chi-squared test</a:t>
              </a:r>
            </a:p>
            <a:p>
              <a:endPara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endParaRPr>
            </a:p>
            <a:p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data:  .</a:t>
              </a:r>
            </a:p>
            <a:p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X-squared = 18.182, </a:t>
              </a:r>
              <a:r>
                <a:rPr lang="en-US" dirty="0" err="1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df</a:t>
              </a:r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 = 1, p-value = 2.008e-05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DE9B948-01BD-E042-9BBA-29F2116AD776}"/>
                </a:ext>
              </a:extLst>
            </p:cNvPr>
            <p:cNvCxnSpPr>
              <a:cxnSpLocks/>
            </p:cNvCxnSpPr>
            <p:nvPr/>
          </p:nvCxnSpPr>
          <p:spPr>
            <a:xfrm>
              <a:off x="1870245" y="3194463"/>
              <a:ext cx="348973" cy="1285971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715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0" y="123091"/>
            <a:ext cx="11149244" cy="1499616"/>
          </a:xfrm>
        </p:spPr>
        <p:txBody>
          <a:bodyPr>
            <a:normAutofit/>
          </a:bodyPr>
          <a:lstStyle/>
          <a:p>
            <a:r>
              <a:rPr lang="el-GR" altLang="en-US" i="1" dirty="0">
                <a:solidFill>
                  <a:schemeClr val="accent5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χ</a:t>
            </a:r>
            <a:r>
              <a:rPr lang="en-US" altLang="en-US" i="1" baseline="30000" dirty="0">
                <a:solidFill>
                  <a:schemeClr val="accent5"/>
                </a:solidFill>
                <a:latin typeface="Georgia" panose="02040502050405020303" pitchFamily="18" charset="0"/>
              </a:rPr>
              <a:t>2</a:t>
            </a:r>
            <a:r>
              <a:rPr lang="en-US" altLang="en-US" i="1" dirty="0">
                <a:solidFill>
                  <a:schemeClr val="accent5"/>
                </a:solidFill>
                <a:latin typeface="Georgia" panose="02040502050405020303" pitchFamily="18" charset="0"/>
              </a:rPr>
              <a:t> </a:t>
            </a:r>
            <a:r>
              <a:rPr lang="en-US" altLang="en-US" dirty="0">
                <a:solidFill>
                  <a:schemeClr val="accent5"/>
                </a:solidFill>
                <a:latin typeface="Georgia" panose="02040502050405020303" pitchFamily="18" charset="0"/>
              </a:rPr>
              <a:t>Test of “Independence”</a:t>
            </a:r>
            <a:r>
              <a:rPr lang="en-US" altLang="en-US" dirty="0">
                <a:latin typeface="Georgia" panose="02040502050405020303" pitchFamily="18" charset="0"/>
              </a:rPr>
              <a:t> – Example with Raw Data</a:t>
            </a:r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0856" y="1238996"/>
            <a:ext cx="3851552" cy="10819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/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0BD3426-2F62-4C48-A896-455CB0DB1C14}"/>
              </a:ext>
            </a:extLst>
          </p:cNvPr>
          <p:cNvSpPr/>
          <p:nvPr/>
        </p:nvSpPr>
        <p:spPr>
          <a:xfrm>
            <a:off x="501650" y="1779952"/>
            <a:ext cx="7635483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Monaco" pitchFamily="2" charset="77"/>
              </a:rPr>
              <a:t>data </a:t>
            </a:r>
            <a:r>
              <a:rPr lang="en-US" dirty="0">
                <a:solidFill>
                  <a:schemeClr val="accent6"/>
                </a:solidFill>
                <a:latin typeface="Monaco" pitchFamily="2" charset="77"/>
              </a:rPr>
              <a:t>%&gt;%</a:t>
            </a:r>
          </a:p>
          <a:p>
            <a:r>
              <a:rPr lang="en-US" dirty="0">
                <a:latin typeface="Monaco" pitchFamily="2" charset="77"/>
              </a:rPr>
              <a:t>  </a:t>
            </a:r>
            <a:r>
              <a:rPr lang="en-US" dirty="0">
                <a:solidFill>
                  <a:schemeClr val="accent2"/>
                </a:solidFill>
                <a:latin typeface="Monaco" pitchFamily="2" charset="77"/>
              </a:rPr>
              <a:t>table</a:t>
            </a:r>
            <a:r>
              <a:rPr lang="en-US" dirty="0">
                <a:latin typeface="Monaco" pitchFamily="2" charset="77"/>
              </a:rPr>
              <a:t>() </a:t>
            </a:r>
            <a:r>
              <a:rPr lang="en-US" dirty="0">
                <a:solidFill>
                  <a:schemeClr val="accent6"/>
                </a:solidFill>
                <a:latin typeface="Monaco" pitchFamily="2" charset="77"/>
              </a:rPr>
              <a:t>%&gt;%</a:t>
            </a:r>
          </a:p>
          <a:p>
            <a:r>
              <a:rPr lang="en-US" dirty="0">
                <a:latin typeface="Monaco" pitchFamily="2" charset="77"/>
              </a:rPr>
              <a:t>  </a:t>
            </a:r>
            <a:r>
              <a:rPr lang="en-US" dirty="0" err="1">
                <a:solidFill>
                  <a:schemeClr val="accent2"/>
                </a:solidFill>
                <a:latin typeface="Monaco" pitchFamily="2" charset="77"/>
              </a:rPr>
              <a:t>chisq.test</a:t>
            </a:r>
            <a:r>
              <a:rPr lang="en-US" dirty="0">
                <a:latin typeface="Monaco" pitchFamily="2" charset="77"/>
              </a:rPr>
              <a:t>(correct = </a:t>
            </a:r>
            <a:r>
              <a:rPr lang="en-US" dirty="0">
                <a:solidFill>
                  <a:schemeClr val="accent3"/>
                </a:solidFill>
                <a:latin typeface="Monaco" pitchFamily="2" charset="77"/>
              </a:rPr>
              <a:t>FALSE</a:t>
            </a:r>
            <a:r>
              <a:rPr lang="en-US" dirty="0">
                <a:latin typeface="Monaco" pitchFamily="2" charset="77"/>
              </a:rPr>
              <a:t>)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B37144-4D8B-184A-99AA-A1B6712BEF61}"/>
              </a:ext>
            </a:extLst>
          </p:cNvPr>
          <p:cNvGrpSpPr/>
          <p:nvPr/>
        </p:nvGrpSpPr>
        <p:grpSpPr>
          <a:xfrm>
            <a:off x="501650" y="2703282"/>
            <a:ext cx="6928207" cy="3896081"/>
            <a:chOff x="501650" y="2703282"/>
            <a:chExt cx="6928207" cy="389608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5A6693A-AC23-684B-A64B-BB7FD82F05A0}"/>
                </a:ext>
              </a:extLst>
            </p:cNvPr>
            <p:cNvSpPr/>
            <p:nvPr/>
          </p:nvSpPr>
          <p:spPr>
            <a:xfrm>
              <a:off x="501650" y="5399034"/>
              <a:ext cx="6928207" cy="1200329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	Pearson's Chi-squared test</a:t>
              </a:r>
            </a:p>
            <a:p>
              <a:endPara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endParaRPr>
            </a:p>
            <a:p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data:  .</a:t>
              </a:r>
            </a:p>
            <a:p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X-squared = 18.182, </a:t>
              </a:r>
              <a:r>
                <a:rPr lang="en-US" dirty="0" err="1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df</a:t>
              </a:r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 = 1, p-value = 2.008e-05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B49A8F0-C029-034B-B7D3-8E53C934FBFC}"/>
                </a:ext>
              </a:extLst>
            </p:cNvPr>
            <p:cNvCxnSpPr>
              <a:cxnSpLocks/>
            </p:cNvCxnSpPr>
            <p:nvPr/>
          </p:nvCxnSpPr>
          <p:spPr>
            <a:xfrm>
              <a:off x="1613043" y="2703282"/>
              <a:ext cx="667820" cy="2695752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A2369FC-DDCA-BB49-AAB2-1EE61654C824}"/>
              </a:ext>
            </a:extLst>
          </p:cNvPr>
          <p:cNvGrpSpPr/>
          <p:nvPr/>
        </p:nvGrpSpPr>
        <p:grpSpPr>
          <a:xfrm>
            <a:off x="1808252" y="2320908"/>
            <a:ext cx="5696250" cy="2908167"/>
            <a:chOff x="1808252" y="2320908"/>
            <a:chExt cx="5696250" cy="290816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1FA91CD-8231-C443-B614-E4C34FB23F2E}"/>
                </a:ext>
              </a:extLst>
            </p:cNvPr>
            <p:cNvSpPr/>
            <p:nvPr/>
          </p:nvSpPr>
          <p:spPr>
            <a:xfrm>
              <a:off x="2703046" y="4305745"/>
              <a:ext cx="4801456" cy="923330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          </a:t>
              </a:r>
              <a:r>
                <a:rPr lang="en-US" dirty="0" err="1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violent_yes</a:t>
              </a:r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 </a:t>
              </a:r>
              <a:r>
                <a:rPr lang="en-US" dirty="0" err="1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violent_no</a:t>
              </a:r>
              <a:endParaRPr lang="en-US" dirty="0">
                <a:solidFill>
                  <a:schemeClr val="bg1">
                    <a:lumMod val="95000"/>
                  </a:schemeClr>
                </a:solidFill>
                <a:latin typeface="Monaco" pitchFamily="2" charset="77"/>
              </a:endParaRPr>
            </a:p>
            <a:p>
              <a:r>
                <a:rPr lang="en-US" dirty="0" err="1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Abuse_Yes</a:t>
              </a:r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          70         30</a:t>
              </a:r>
            </a:p>
            <a:p>
              <a:r>
                <a:rPr lang="en-US" dirty="0" err="1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Abuse_No</a:t>
              </a:r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           40         60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D59E2E9-ACC5-3947-AA18-8A4CFD68C431}"/>
                </a:ext>
              </a:extLst>
            </p:cNvPr>
            <p:cNvCxnSpPr>
              <a:cxnSpLocks/>
            </p:cNvCxnSpPr>
            <p:nvPr/>
          </p:nvCxnSpPr>
          <p:spPr>
            <a:xfrm>
              <a:off x="1808252" y="2320908"/>
              <a:ext cx="853383" cy="2330415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CABEA78-9AEF-664D-9707-D3C36C0198A0}"/>
              </a:ext>
            </a:extLst>
          </p:cNvPr>
          <p:cNvGrpSpPr/>
          <p:nvPr/>
        </p:nvGrpSpPr>
        <p:grpSpPr>
          <a:xfrm>
            <a:off x="1792156" y="2005081"/>
            <a:ext cx="9549987" cy="3338738"/>
            <a:chOff x="1792156" y="2005081"/>
            <a:chExt cx="9549987" cy="333873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6DE3197-637B-9342-A2FF-6608FD8CEFE3}"/>
                </a:ext>
              </a:extLst>
            </p:cNvPr>
            <p:cNvSpPr/>
            <p:nvPr/>
          </p:nvSpPr>
          <p:spPr>
            <a:xfrm>
              <a:off x="8323324" y="2758496"/>
              <a:ext cx="3018819" cy="2585323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  ID violent abuse</a:t>
              </a:r>
            </a:p>
            <a:p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  01      1      1</a:t>
              </a:r>
            </a:p>
            <a:p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  02      1      0</a:t>
              </a:r>
            </a:p>
            <a:p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  03      0      1</a:t>
              </a:r>
            </a:p>
            <a:p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  04      1      1</a:t>
              </a:r>
            </a:p>
            <a:p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  05      0      0</a:t>
              </a:r>
            </a:p>
            <a:p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 ...    ...    ...</a:t>
              </a:r>
            </a:p>
            <a:p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 199      0      1</a:t>
              </a:r>
            </a:p>
            <a:p>
              <a:r>
                <a:rPr lang="en-US" dirty="0">
                  <a:solidFill>
                    <a:schemeClr val="bg1">
                      <a:lumMod val="95000"/>
                    </a:schemeClr>
                  </a:solidFill>
                  <a:latin typeface="Monaco" pitchFamily="2" charset="77"/>
                </a:rPr>
                <a:t> 200      1      1 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1F91DBA-168B-624F-854B-3F013496222B}"/>
                </a:ext>
              </a:extLst>
            </p:cNvPr>
            <p:cNvCxnSpPr>
              <a:cxnSpLocks/>
            </p:cNvCxnSpPr>
            <p:nvPr/>
          </p:nvCxnSpPr>
          <p:spPr>
            <a:xfrm>
              <a:off x="1792156" y="2005081"/>
              <a:ext cx="6344977" cy="1352902"/>
            </a:xfrm>
            <a:prstGeom prst="straightConnector1">
              <a:avLst/>
            </a:prstGeom>
            <a:ln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736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166" y="235964"/>
            <a:ext cx="9720072" cy="1499616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Motivating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166" y="1500631"/>
            <a:ext cx="11146583" cy="463029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100" i="1" dirty="0">
                <a:latin typeface="Georgia" panose="02040502050405020303" pitchFamily="18" charset="0"/>
              </a:rPr>
              <a:t>Dr. </a:t>
            </a:r>
            <a:r>
              <a:rPr lang="en-US" altLang="en-US" sz="2100" i="1" dirty="0" err="1">
                <a:latin typeface="Georgia" panose="02040502050405020303" pitchFamily="18" charset="0"/>
              </a:rPr>
              <a:t>Fisel</a:t>
            </a:r>
            <a:r>
              <a:rPr lang="en-US" altLang="en-US" sz="2100" i="1" dirty="0">
                <a:latin typeface="Georgia" panose="02040502050405020303" pitchFamily="18" charset="0"/>
              </a:rPr>
              <a:t> wishes to know whether a random sample of adolescents will prefer a new of formulation of ‘JUMP’ </a:t>
            </a:r>
            <a:r>
              <a:rPr lang="en-US" altLang="en-US" sz="2100" i="1" dirty="0" err="1">
                <a:latin typeface="Georgia" panose="02040502050405020303" pitchFamily="18" charset="0"/>
              </a:rPr>
              <a:t>softdrink</a:t>
            </a:r>
            <a:r>
              <a:rPr lang="en-US" altLang="en-US" sz="2100" i="1" dirty="0">
                <a:latin typeface="Georgia" panose="02040502050405020303" pitchFamily="18" charset="0"/>
              </a:rPr>
              <a:t> over the old formulation. The </a:t>
            </a:r>
            <a:r>
              <a:rPr lang="en-US" altLang="en-US" sz="2100" b="1" i="1" u="sng" dirty="0">
                <a:latin typeface="Georgia" panose="02040502050405020303" pitchFamily="18" charset="0"/>
              </a:rPr>
              <a:t>proportion</a:t>
            </a:r>
            <a:r>
              <a:rPr lang="en-US" altLang="en-US" sz="2100" i="1" dirty="0">
                <a:latin typeface="Georgia" panose="02040502050405020303" pitchFamily="18" charset="0"/>
              </a:rPr>
              <a:t> choosing the new formulation is tested against a hypothesized value of 50%.</a:t>
            </a:r>
          </a:p>
          <a:p>
            <a:pPr lvl="4">
              <a:lnSpc>
                <a:spcPct val="80000"/>
              </a:lnSpc>
            </a:pPr>
            <a:endParaRPr lang="en-US" altLang="en-US" sz="2100" i="1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100" i="1" dirty="0">
                <a:latin typeface="Georgia" panose="02040502050405020303" pitchFamily="18" charset="0"/>
              </a:rPr>
              <a:t>Dr. </a:t>
            </a:r>
            <a:r>
              <a:rPr lang="en-US" altLang="en-US" sz="2100" i="1" dirty="0" err="1">
                <a:latin typeface="Georgia" panose="02040502050405020303" pitchFamily="18" charset="0"/>
              </a:rPr>
              <a:t>Sheary</a:t>
            </a:r>
            <a:r>
              <a:rPr lang="en-US" altLang="en-US" sz="2100" i="1" dirty="0">
                <a:latin typeface="Georgia" panose="02040502050405020303" pitchFamily="18" charset="0"/>
              </a:rPr>
              <a:t> hypothesizes that 1/3 of women experience increased depressive symptoms following childbirth, 1/3 experience increases in elevated mood after childbirth, and 1/3 experience no change. To evaluate this hypothesis Dr. </a:t>
            </a:r>
            <a:r>
              <a:rPr lang="en-US" altLang="en-US" sz="2100" i="1" dirty="0" err="1">
                <a:latin typeface="Georgia" panose="02040502050405020303" pitchFamily="18" charset="0"/>
              </a:rPr>
              <a:t>Sheary</a:t>
            </a:r>
            <a:r>
              <a:rPr lang="en-US" altLang="en-US" sz="2100" i="1" dirty="0">
                <a:latin typeface="Georgia" panose="02040502050405020303" pitchFamily="18" charset="0"/>
              </a:rPr>
              <a:t> randomly samples 100 women visiting a prenatal clinic and asks them to complete the Beck Depression Inventory. She then re-administers the BDI to each mother one week following the birth of her child. Each mother is classified into one of the 3 previously mentioned categories and </a:t>
            </a:r>
            <a:r>
              <a:rPr lang="en-US" altLang="en-US" sz="2100" b="1" i="1" u="sng" dirty="0">
                <a:latin typeface="Georgia" panose="02040502050405020303" pitchFamily="18" charset="0"/>
              </a:rPr>
              <a:t>observed proportions </a:t>
            </a:r>
            <a:r>
              <a:rPr lang="en-US" altLang="en-US" sz="2100" i="1" dirty="0">
                <a:latin typeface="Georgia" panose="02040502050405020303" pitchFamily="18" charset="0"/>
              </a:rPr>
              <a:t>are compared to the </a:t>
            </a:r>
            <a:r>
              <a:rPr lang="en-US" altLang="en-US" sz="2100" b="1" i="1" u="sng" dirty="0">
                <a:latin typeface="Georgia" panose="02040502050405020303" pitchFamily="18" charset="0"/>
              </a:rPr>
              <a:t>hypothesized proportions</a:t>
            </a:r>
            <a:r>
              <a:rPr lang="en-US" altLang="en-US" sz="2100" i="1" dirty="0">
                <a:latin typeface="Georgia" panose="02040502050405020303" pitchFamily="18" charset="0"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100" i="1" dirty="0">
                <a:latin typeface="Georgia" panose="02040502050405020303" pitchFamily="18" charset="0"/>
              </a:rPr>
              <a:t>	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100" i="1" dirty="0">
                <a:latin typeface="Georgia" panose="02040502050405020303" pitchFamily="18" charset="0"/>
              </a:rPr>
              <a:t>Dr. </a:t>
            </a:r>
            <a:r>
              <a:rPr lang="en-US" altLang="en-US" sz="2100" i="1" dirty="0" err="1">
                <a:latin typeface="Georgia" panose="02040502050405020303" pitchFamily="18" charset="0"/>
              </a:rPr>
              <a:t>Evanson</a:t>
            </a:r>
            <a:r>
              <a:rPr lang="en-US" altLang="en-US" sz="2100" i="1" dirty="0">
                <a:latin typeface="Georgia" panose="02040502050405020303" pitchFamily="18" charset="0"/>
              </a:rPr>
              <a:t> asks a random sample of individuals whether they see both a physician and a dentist regularly (at least once per year). He compares the </a:t>
            </a:r>
            <a:r>
              <a:rPr lang="en-US" altLang="en-US" sz="2100" b="1" i="1" u="sng" dirty="0">
                <a:latin typeface="Georgia" panose="02040502050405020303" pitchFamily="18" charset="0"/>
              </a:rPr>
              <a:t>distributions of these binary variables </a:t>
            </a:r>
            <a:r>
              <a:rPr lang="en-US" altLang="en-US" sz="2100" i="1" dirty="0">
                <a:latin typeface="Georgia" panose="02040502050405020303" pitchFamily="18" charset="0"/>
              </a:rPr>
              <a:t>to determine whether there is a relationship.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5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318" y="235077"/>
            <a:ext cx="9720072" cy="1499616"/>
          </a:xfrm>
        </p:spPr>
        <p:txBody>
          <a:bodyPr/>
          <a:lstStyle/>
          <a:p>
            <a:r>
              <a:rPr lang="en-US" altLang="en-US" dirty="0">
                <a:latin typeface="Georgia" panose="02040502050405020303" pitchFamily="18" charset="0"/>
              </a:rPr>
              <a:t>Categorical Methods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726" y="1403350"/>
            <a:ext cx="10766424" cy="4639310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latin typeface="Georgia" panose="02040502050405020303" pitchFamily="18" charset="0"/>
              </a:rPr>
              <a:t>Instead of means, comparing </a:t>
            </a:r>
            <a:r>
              <a:rPr lang="en-US" altLang="en-US" sz="2400" b="1" u="sng" dirty="0">
                <a:solidFill>
                  <a:schemeClr val="accent6"/>
                </a:solidFill>
                <a:latin typeface="Georgia" panose="02040502050405020303" pitchFamily="18" charset="0"/>
              </a:rPr>
              <a:t>counts</a:t>
            </a:r>
            <a:r>
              <a:rPr lang="en-US" altLang="en-US" sz="2400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400" dirty="0">
                <a:latin typeface="Georgia" panose="02040502050405020303" pitchFamily="18" charset="0"/>
              </a:rPr>
              <a:t>and </a:t>
            </a:r>
            <a:r>
              <a:rPr lang="en-US" altLang="en-US" sz="2400" b="1" u="sng" dirty="0">
                <a:solidFill>
                  <a:schemeClr val="accent5"/>
                </a:solidFill>
                <a:latin typeface="Georgia" panose="02040502050405020303" pitchFamily="18" charset="0"/>
              </a:rPr>
              <a:t>proportions</a:t>
            </a:r>
            <a:r>
              <a:rPr lang="en-US" altLang="en-US" sz="2400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400" dirty="0">
                <a:latin typeface="Georgia" panose="02040502050405020303" pitchFamily="18" charset="0"/>
              </a:rPr>
              <a:t>within and across groups</a:t>
            </a:r>
          </a:p>
          <a:p>
            <a:pPr lvl="1"/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E.g., # ill across different treatment groups</a:t>
            </a:r>
          </a:p>
          <a:p>
            <a:r>
              <a:rPr lang="en-US" altLang="en-US" sz="2400" dirty="0">
                <a:latin typeface="Georgia" panose="02040502050405020303" pitchFamily="18" charset="0"/>
              </a:rPr>
              <a:t>Associations / dependencies among categorical variables </a:t>
            </a:r>
          </a:p>
          <a:p>
            <a:r>
              <a:rPr lang="en-US" altLang="en-US" sz="2400" dirty="0">
                <a:latin typeface="Georgia" panose="02040502050405020303" pitchFamily="18" charset="0"/>
              </a:rPr>
              <a:t>Data are </a:t>
            </a:r>
            <a:r>
              <a:rPr lang="en-US" altLang="en-US" sz="2400" b="1" u="sng" dirty="0">
                <a:solidFill>
                  <a:schemeClr val="accent5"/>
                </a:solidFill>
                <a:latin typeface="Georgia" panose="02040502050405020303" pitchFamily="18" charset="0"/>
              </a:rPr>
              <a:t>nominal</a:t>
            </a:r>
            <a:r>
              <a:rPr lang="en-US" altLang="en-US" sz="2400" dirty="0">
                <a:solidFill>
                  <a:schemeClr val="accent5"/>
                </a:solidFill>
                <a:latin typeface="Georgia" panose="02040502050405020303" pitchFamily="18" charset="0"/>
              </a:rPr>
              <a:t> or </a:t>
            </a:r>
            <a:r>
              <a:rPr lang="en-US" altLang="en-US" sz="2400" b="1" u="sng" dirty="0">
                <a:solidFill>
                  <a:schemeClr val="accent5"/>
                </a:solidFill>
                <a:latin typeface="Georgia" panose="02040502050405020303" pitchFamily="18" charset="0"/>
              </a:rPr>
              <a:t>ordinal</a:t>
            </a:r>
            <a:endParaRPr lang="en-US" altLang="en-US" sz="2400" b="1" dirty="0">
              <a:solidFill>
                <a:schemeClr val="accent5"/>
              </a:solidFill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b="1" dirty="0">
                <a:solidFill>
                  <a:schemeClr val="accent6"/>
                </a:solidFill>
                <a:latin typeface="Georgia" panose="02040502050405020303" pitchFamily="18" charset="0"/>
              </a:rPr>
              <a:t>Discrete</a:t>
            </a:r>
            <a:r>
              <a:rPr lang="en-US" altLang="en-US" sz="2400" dirty="0">
                <a:latin typeface="Georgia" panose="02040502050405020303" pitchFamily="18" charset="0"/>
              </a:rPr>
              <a:t> probability distribution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Number of finite values as opposed to </a:t>
            </a:r>
            <a:r>
              <a:rPr lang="en-US" altLang="en-US" sz="2000" u="sng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infinite</a:t>
            </a:r>
            <a:endParaRPr lang="en-US" altLang="en-US" sz="2000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Georgia" panose="02040502050405020303" pitchFamily="18" charset="0"/>
              </a:rPr>
              <a:t>Each subject/event assumes 1 of 2 </a:t>
            </a:r>
            <a:r>
              <a:rPr lang="en-US" altLang="en-US" sz="2400" b="1" dirty="0">
                <a:latin typeface="Georgia" panose="02040502050405020303" pitchFamily="18" charset="0"/>
              </a:rPr>
              <a:t>mutually exclusive </a:t>
            </a:r>
            <a:r>
              <a:rPr lang="en-US" altLang="en-US" sz="2400" dirty="0">
                <a:latin typeface="Georgia" panose="02040502050405020303" pitchFamily="18" charset="0"/>
              </a:rPr>
              <a:t>values (binary or dichotomous)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Yes/No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Male/Female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Well/Ill</a:t>
            </a:r>
          </a:p>
          <a:p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76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318" y="235077"/>
            <a:ext cx="9720072" cy="1499616"/>
          </a:xfrm>
        </p:spPr>
        <p:txBody>
          <a:bodyPr/>
          <a:lstStyle/>
          <a:p>
            <a:r>
              <a:rPr lang="en-US" altLang="en-US" dirty="0">
                <a:latin typeface="Georgia" panose="02040502050405020303" pitchFamily="18" charset="0"/>
              </a:rPr>
              <a:t>Categorical Methods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726" y="1403350"/>
            <a:ext cx="10766424" cy="4639310"/>
          </a:xfrm>
        </p:spPr>
        <p:txBody>
          <a:bodyPr>
            <a:normAutofit/>
          </a:bodyPr>
          <a:lstStyle/>
          <a:p>
            <a:r>
              <a:rPr lang="en-US" altLang="en-US" sz="2400" dirty="0">
                <a:latin typeface="Georgia" panose="02040502050405020303" pitchFamily="18" charset="0"/>
              </a:rPr>
              <a:t>Instead of means, comparing </a:t>
            </a:r>
            <a:r>
              <a:rPr lang="en-US" altLang="en-US" sz="2400" b="1" u="sng" dirty="0">
                <a:solidFill>
                  <a:schemeClr val="accent6"/>
                </a:solidFill>
                <a:latin typeface="Georgia" panose="02040502050405020303" pitchFamily="18" charset="0"/>
              </a:rPr>
              <a:t>counts</a:t>
            </a:r>
            <a:r>
              <a:rPr lang="en-US" altLang="en-US" sz="2400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400" dirty="0">
                <a:latin typeface="Georgia" panose="02040502050405020303" pitchFamily="18" charset="0"/>
              </a:rPr>
              <a:t>and </a:t>
            </a:r>
            <a:r>
              <a:rPr lang="en-US" altLang="en-US" sz="2400" b="1" u="sng" dirty="0">
                <a:solidFill>
                  <a:schemeClr val="accent5"/>
                </a:solidFill>
                <a:latin typeface="Georgia" panose="02040502050405020303" pitchFamily="18" charset="0"/>
              </a:rPr>
              <a:t>proportions</a:t>
            </a:r>
            <a:r>
              <a:rPr lang="en-US" altLang="en-US" sz="2400" dirty="0">
                <a:solidFill>
                  <a:srgbClr val="FF0000"/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400" dirty="0">
                <a:latin typeface="Georgia" panose="02040502050405020303" pitchFamily="18" charset="0"/>
              </a:rPr>
              <a:t>within and across groups</a:t>
            </a:r>
          </a:p>
          <a:p>
            <a:pPr lvl="1"/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E.g., # ill across different treatment groups</a:t>
            </a:r>
          </a:p>
          <a:p>
            <a:r>
              <a:rPr lang="en-US" altLang="en-US" sz="2400" dirty="0">
                <a:latin typeface="Georgia" panose="02040502050405020303" pitchFamily="18" charset="0"/>
              </a:rPr>
              <a:t>Associations / dependencies among categorical variables </a:t>
            </a:r>
          </a:p>
          <a:p>
            <a:r>
              <a:rPr lang="en-US" altLang="en-US" sz="2400" dirty="0">
                <a:latin typeface="Georgia" panose="02040502050405020303" pitchFamily="18" charset="0"/>
              </a:rPr>
              <a:t>Data are </a:t>
            </a:r>
            <a:r>
              <a:rPr lang="en-US" altLang="en-US" sz="2400" b="1" u="sng" dirty="0">
                <a:latin typeface="Georgia" panose="02040502050405020303" pitchFamily="18" charset="0"/>
              </a:rPr>
              <a:t>nominal</a:t>
            </a:r>
            <a:r>
              <a:rPr lang="en-US" altLang="en-US" sz="2400" dirty="0">
                <a:latin typeface="Georgia" panose="02040502050405020303" pitchFamily="18" charset="0"/>
              </a:rPr>
              <a:t> or </a:t>
            </a:r>
            <a:r>
              <a:rPr lang="en-US" altLang="en-US" sz="2400" b="1" u="sng" dirty="0">
                <a:latin typeface="Georgia" panose="02040502050405020303" pitchFamily="18" charset="0"/>
              </a:rPr>
              <a:t>ordinal</a:t>
            </a:r>
            <a:endParaRPr lang="en-US" altLang="en-US" sz="2400" b="1" dirty="0">
              <a:latin typeface="Georgia" panose="020405020504050203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b="1" dirty="0">
                <a:latin typeface="Georgia" panose="02040502050405020303" pitchFamily="18" charset="0"/>
              </a:rPr>
              <a:t>Discrete</a:t>
            </a:r>
            <a:r>
              <a:rPr lang="en-US" altLang="en-US" sz="2400" dirty="0">
                <a:latin typeface="Georgia" panose="02040502050405020303" pitchFamily="18" charset="0"/>
              </a:rPr>
              <a:t> probability distribution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Number of finite values as opposed to </a:t>
            </a:r>
            <a:r>
              <a:rPr lang="en-US" altLang="en-US" sz="2000" u="sng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infinite</a:t>
            </a:r>
            <a:endParaRPr lang="en-US" altLang="en-US" sz="2000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Georgia" panose="02040502050405020303" pitchFamily="18" charset="0"/>
              </a:rPr>
              <a:t>Each subject/event assumes 1 of 2 </a:t>
            </a:r>
            <a:r>
              <a:rPr lang="en-US" altLang="en-US" sz="2400" b="1" dirty="0">
                <a:latin typeface="Georgia" panose="02040502050405020303" pitchFamily="18" charset="0"/>
              </a:rPr>
              <a:t>mutually exclusive </a:t>
            </a:r>
            <a:r>
              <a:rPr lang="en-US" altLang="en-US" sz="2400" dirty="0">
                <a:latin typeface="Georgia" panose="02040502050405020303" pitchFamily="18" charset="0"/>
              </a:rPr>
              <a:t>values (binary or dichotomous)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Yes/No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Male/Female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Well/Ill</a:t>
            </a:r>
          </a:p>
          <a:p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5</a:t>
            </a:fld>
            <a:endParaRPr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928999" y="2463800"/>
            <a:ext cx="9910709" cy="3433762"/>
            <a:chOff x="336" y="2728"/>
            <a:chExt cx="5208" cy="1400"/>
          </a:xfrm>
          <a:solidFill>
            <a:schemeClr val="accent3">
              <a:lumMod val="20000"/>
              <a:lumOff val="80000"/>
            </a:schemeClr>
          </a:solidFill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2728"/>
              <a:ext cx="1320" cy="1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2" y="2728"/>
              <a:ext cx="1320" cy="1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2728"/>
              <a:ext cx="1320" cy="1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2728"/>
              <a:ext cx="1320" cy="14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3709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42316"/>
            <a:ext cx="10786872" cy="1175049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latin typeface="Georgia" panose="02040502050405020303" pitchFamily="18" charset="0"/>
              </a:rPr>
              <a:t>The </a:t>
            </a:r>
            <a:r>
              <a:rPr lang="en-US" altLang="en-US" dirty="0">
                <a:solidFill>
                  <a:schemeClr val="accent3">
                    <a:lumMod val="75000"/>
                  </a:schemeClr>
                </a:solidFill>
                <a:latin typeface="Georgia" panose="02040502050405020303" pitchFamily="18" charset="0"/>
              </a:rPr>
              <a:t>Binomial Distribution</a:t>
            </a:r>
            <a:r>
              <a:rPr lang="en-US" altLang="en-US" dirty="0">
                <a:latin typeface="Georgia" panose="02040502050405020303" pitchFamily="18" charset="0"/>
              </a:rPr>
              <a:t>: EQ &amp; coin example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743744" y="2942381"/>
            <a:ext cx="41878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chemeClr val="accent3"/>
                </a:solidFill>
                <a:latin typeface="Georgia" panose="02040502050405020303" pitchFamily="18" charset="0"/>
              </a:rPr>
              <a:t>N</a:t>
            </a:r>
            <a:r>
              <a:rPr lang="en-US" altLang="en-US" sz="2000" dirty="0">
                <a:solidFill>
                  <a:schemeClr val="accent3"/>
                </a:solidFill>
                <a:latin typeface="Georgia" panose="02040502050405020303" pitchFamily="18" charset="0"/>
              </a:rPr>
              <a:t> = # events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chemeClr val="accent3"/>
                </a:solidFill>
                <a:latin typeface="Georgia" panose="02040502050405020303" pitchFamily="18" charset="0"/>
              </a:rPr>
              <a:t>X</a:t>
            </a:r>
            <a:r>
              <a:rPr lang="en-US" altLang="en-US" sz="2000" dirty="0">
                <a:solidFill>
                  <a:schemeClr val="accent3"/>
                </a:solidFill>
                <a:latin typeface="Georgia" panose="02040502050405020303" pitchFamily="18" charset="0"/>
              </a:rPr>
              <a:t> = # “successes”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chemeClr val="accent3"/>
                </a:solidFill>
                <a:latin typeface="Georgia" panose="02040502050405020303" pitchFamily="18" charset="0"/>
              </a:rPr>
              <a:t>P</a:t>
            </a:r>
            <a:r>
              <a:rPr lang="en-US" altLang="en-US" sz="2000" dirty="0">
                <a:solidFill>
                  <a:schemeClr val="accent3"/>
                </a:solidFill>
                <a:latin typeface="Georgia" panose="02040502050405020303" pitchFamily="18" charset="0"/>
              </a:rPr>
              <a:t> = </a:t>
            </a:r>
            <a:r>
              <a:rPr lang="en-US" altLang="en-US" sz="2000" i="1" dirty="0">
                <a:solidFill>
                  <a:schemeClr val="accent3"/>
                </a:solidFill>
                <a:latin typeface="Georgia" panose="02040502050405020303" pitchFamily="18" charset="0"/>
              </a:rPr>
              <a:t>p</a:t>
            </a:r>
            <a:r>
              <a:rPr lang="en-US" altLang="en-US" sz="2000" dirty="0">
                <a:solidFill>
                  <a:schemeClr val="accent3"/>
                </a:solidFill>
                <a:latin typeface="Georgia" panose="02040502050405020303" pitchFamily="18" charset="0"/>
              </a:rPr>
              <a:t>(“success”)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accent3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Hypothesized proportion / probability of success</a:t>
            </a:r>
            <a:endParaRPr lang="el-GR" altLang="en-US" sz="1800" dirty="0">
              <a:solidFill>
                <a:schemeClr val="accent3"/>
              </a:solidFill>
              <a:latin typeface="Georgia" panose="02040502050405020303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chemeClr val="accent3"/>
                </a:solidFill>
                <a:latin typeface="Georgia" panose="02040502050405020303" pitchFamily="18" charset="0"/>
              </a:rPr>
              <a:t>Q</a:t>
            </a:r>
            <a:r>
              <a:rPr lang="en-US" altLang="en-US" sz="2000" dirty="0">
                <a:solidFill>
                  <a:schemeClr val="accent3"/>
                </a:solidFill>
                <a:latin typeface="Georgia" panose="02040502050405020303" pitchFamily="18" charset="0"/>
              </a:rPr>
              <a:t> = </a:t>
            </a:r>
            <a:r>
              <a:rPr lang="en-US" altLang="en-US" sz="2000" i="1" dirty="0">
                <a:solidFill>
                  <a:schemeClr val="accent3"/>
                </a:solidFill>
                <a:latin typeface="Georgia" panose="02040502050405020303" pitchFamily="18" charset="0"/>
              </a:rPr>
              <a:t>p</a:t>
            </a:r>
            <a:r>
              <a:rPr lang="en-US" altLang="en-US" sz="2000" dirty="0">
                <a:solidFill>
                  <a:schemeClr val="accent3"/>
                </a:solidFill>
                <a:latin typeface="Georgia" panose="02040502050405020303" pitchFamily="18" charset="0"/>
              </a:rPr>
              <a:t>(“failure”)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>
                <a:solidFill>
                  <a:schemeClr val="accent3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Hypothesized proportion / probability of failure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i="1" dirty="0">
                <a:solidFill>
                  <a:schemeClr val="accent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000" dirty="0">
                <a:solidFill>
                  <a:schemeClr val="accent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+ </a:t>
            </a:r>
            <a:r>
              <a:rPr lang="en-US" altLang="en-US" sz="2000" i="1" dirty="0">
                <a:solidFill>
                  <a:schemeClr val="accent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Q </a:t>
            </a:r>
            <a:r>
              <a:rPr lang="en-US" altLang="en-US" sz="2000" dirty="0">
                <a:solidFill>
                  <a:schemeClr val="accent3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= 1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>
              <a:solidFill>
                <a:srgbClr val="0070C0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b="0" dirty="0">
                <a:latin typeface="Georgia" panose="02040502050405020303" pitchFamily="18" charset="0"/>
              </a:rPr>
              <a:t>Remember: 0! = 1; x</a:t>
            </a:r>
            <a:r>
              <a:rPr lang="en-US" altLang="en-US" sz="2000" b="0" baseline="30000" dirty="0">
                <a:latin typeface="Georgia" panose="02040502050405020303" pitchFamily="18" charset="0"/>
              </a:rPr>
              <a:t>0</a:t>
            </a:r>
            <a:r>
              <a:rPr lang="en-US" altLang="en-US" sz="2000" b="0" dirty="0">
                <a:latin typeface="Georgia" panose="02040502050405020303" pitchFamily="18" charset="0"/>
              </a:rPr>
              <a:t> =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000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4483101" y="1488753"/>
            <a:ext cx="7524750" cy="2368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1800" dirty="0">
                <a:latin typeface="Georgia" panose="02040502050405020303" pitchFamily="18" charset="0"/>
              </a:rPr>
              <a:t>(Arbitrarily) assign 1 outcome as ‘success’ and other as ‘failure’ </a:t>
            </a:r>
          </a:p>
          <a:p>
            <a:pPr eaLnBrk="1" hangingPunct="1">
              <a:lnSpc>
                <a:spcPct val="90000"/>
              </a:lnSpc>
            </a:pPr>
            <a:endParaRPr lang="en-US" altLang="en-US" sz="1000" dirty="0"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1800" u="sng" dirty="0">
                <a:latin typeface="Georgia" panose="02040502050405020303" pitchFamily="18" charset="0"/>
              </a:rPr>
              <a:t>Example</a:t>
            </a:r>
            <a:r>
              <a:rPr lang="en-US" altLang="en-US" sz="1800" dirty="0">
                <a:latin typeface="Georgia" panose="02040502050405020303" pitchFamily="18" charset="0"/>
              </a:rPr>
              <a:t>: </a:t>
            </a:r>
            <a:r>
              <a:rPr lang="en-US" altLang="en-US" sz="1800" dirty="0">
                <a:solidFill>
                  <a:srgbClr val="FF0000"/>
                </a:solidFill>
                <a:latin typeface="Georgia" panose="02040502050405020303" pitchFamily="18" charset="0"/>
              </a:rPr>
              <a:t>Probability of correctly guessing side of coin 4 out of 5 flips?</a:t>
            </a:r>
          </a:p>
          <a:p>
            <a:pPr lvl="1" eaLnBrk="1" hangingPunct="1"/>
            <a:r>
              <a:rPr lang="en-US" altLang="en-US" sz="16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5 events, 4 successes, 1 failure</a:t>
            </a:r>
          </a:p>
          <a:p>
            <a:pPr lvl="1" eaLnBrk="1" hangingPunct="1"/>
            <a:r>
              <a:rPr lang="en-US" altLang="en-US" sz="16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P = p</a:t>
            </a:r>
            <a:r>
              <a:rPr lang="en-US" altLang="en-US" sz="16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(correct guess on each flip) = .50</a:t>
            </a:r>
          </a:p>
          <a:p>
            <a:pPr lvl="1" eaLnBrk="1" hangingPunct="1"/>
            <a:r>
              <a:rPr lang="en-US" altLang="en-US" sz="16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Q = p</a:t>
            </a:r>
            <a:r>
              <a:rPr lang="en-US" altLang="en-US" sz="16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(incorrect guess on each flip) = .50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1800" dirty="0">
              <a:latin typeface="Georgia" panose="02040502050405020303" pitchFamily="18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31" y="1775854"/>
            <a:ext cx="3630613" cy="8080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9" name="Rectangle 8"/>
          <p:cNvSpPr/>
          <p:nvPr/>
        </p:nvSpPr>
        <p:spPr>
          <a:xfrm>
            <a:off x="5460206" y="3879641"/>
            <a:ext cx="2850356" cy="201285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u="sng" dirty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rPr>
              <a:t>Use equation to obtain:</a:t>
            </a:r>
          </a:p>
          <a:p>
            <a:pPr algn="ctr">
              <a:lnSpc>
                <a:spcPct val="80000"/>
              </a:lnSpc>
            </a:pPr>
            <a:r>
              <a:rPr lang="en-US" altLang="en-US" dirty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rPr>
              <a:t>5 out of 5 successes = .03</a:t>
            </a:r>
          </a:p>
          <a:p>
            <a:pPr algn="ctr">
              <a:lnSpc>
                <a:spcPct val="80000"/>
              </a:lnSpc>
            </a:pPr>
            <a:r>
              <a:rPr lang="en-US" altLang="en-US" dirty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rPr>
              <a:t>4 out of 5 successes = .16</a:t>
            </a:r>
          </a:p>
          <a:p>
            <a:pPr algn="ctr">
              <a:lnSpc>
                <a:spcPct val="80000"/>
              </a:lnSpc>
            </a:pPr>
            <a:r>
              <a:rPr lang="en-US" altLang="en-US" dirty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rPr>
              <a:t>3 out of 5 successes = .31</a:t>
            </a:r>
          </a:p>
          <a:p>
            <a:pPr algn="ctr">
              <a:lnSpc>
                <a:spcPct val="80000"/>
              </a:lnSpc>
            </a:pPr>
            <a:r>
              <a:rPr lang="en-US" altLang="en-US" dirty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rPr>
              <a:t>2 out of 5 successes = .31</a:t>
            </a:r>
          </a:p>
          <a:p>
            <a:pPr algn="ctr">
              <a:lnSpc>
                <a:spcPct val="80000"/>
              </a:lnSpc>
            </a:pPr>
            <a:r>
              <a:rPr lang="en-US" altLang="en-US" dirty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rPr>
              <a:t>1 out of 5 successes = .16</a:t>
            </a:r>
          </a:p>
          <a:p>
            <a:pPr algn="ctr">
              <a:lnSpc>
                <a:spcPct val="80000"/>
              </a:lnSpc>
            </a:pPr>
            <a:r>
              <a:rPr lang="en-US" altLang="en-US" dirty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rPr>
              <a:t>0 out of 5 successes = .03</a:t>
            </a:r>
          </a:p>
          <a:p>
            <a:pPr lvl="4" algn="ctr">
              <a:lnSpc>
                <a:spcPct val="80000"/>
              </a:lnSpc>
            </a:pPr>
            <a:endParaRPr lang="en-US" altLang="en-US" sz="1200" dirty="0">
              <a:solidFill>
                <a:schemeClr val="bg1">
                  <a:lumMod val="95000"/>
                </a:schemeClr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algn="ctr">
              <a:lnSpc>
                <a:spcPct val="80000"/>
              </a:lnSpc>
            </a:pPr>
            <a:r>
              <a:rPr lang="en-US" altLang="en-US" dirty="0">
                <a:solidFill>
                  <a:schemeClr val="bg1">
                    <a:lumMod val="95000"/>
                  </a:schemeClr>
                </a:solidFill>
                <a:latin typeface="Georgia" panose="02040502050405020303" pitchFamily="18" charset="0"/>
              </a:rPr>
              <a:t>Sum of probabilities = 1.0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3675751"/>
            <a:ext cx="29718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1734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E4BFCB2-DF94-CB49-B0DA-4694AFF4C455}"/>
              </a:ext>
            </a:extLst>
          </p:cNvPr>
          <p:cNvSpPr/>
          <p:nvPr/>
        </p:nvSpPr>
        <p:spPr>
          <a:xfrm>
            <a:off x="4267200" y="3346450"/>
            <a:ext cx="7467600" cy="35115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615422" cy="73875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/>
                </a:solidFill>
                <a:latin typeface="Georgia" panose="02040502050405020303" pitchFamily="18" charset="0"/>
              </a:rPr>
              <a:t>Sampling distribution </a:t>
            </a:r>
            <a:r>
              <a:rPr lang="en-US" dirty="0">
                <a:latin typeface="Georgia" panose="02040502050405020303" pitchFamily="18" charset="0"/>
              </a:rPr>
              <a:t>for the binomial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1024128" y="1457326"/>
            <a:ext cx="9967722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400" b="0" dirty="0">
                <a:latin typeface="Georgia" panose="02040502050405020303" pitchFamily="18" charset="0"/>
              </a:rPr>
              <a:t>Binomial probability distribution for </a:t>
            </a:r>
            <a:r>
              <a:rPr lang="en-US" altLang="en-US" sz="2400" b="0" i="1" dirty="0">
                <a:latin typeface="Georgia" panose="02040502050405020303" pitchFamily="18" charset="0"/>
              </a:rPr>
              <a:t>N</a:t>
            </a:r>
            <a:r>
              <a:rPr lang="en-US" altLang="en-US" sz="2400" b="0" dirty="0">
                <a:latin typeface="Georgia" panose="02040502050405020303" pitchFamily="18" charset="0"/>
              </a:rPr>
              <a:t> = 5 events, and </a:t>
            </a:r>
            <a:r>
              <a:rPr lang="en-US" altLang="en-US" sz="2400" b="0" i="1" dirty="0">
                <a:latin typeface="Georgia" panose="02040502050405020303" pitchFamily="18" charset="0"/>
              </a:rPr>
              <a:t>P</a:t>
            </a:r>
            <a:r>
              <a:rPr lang="en-US" altLang="en-US" sz="2400" b="0" dirty="0">
                <a:latin typeface="Georgia" panose="02040502050405020303" pitchFamily="18" charset="0"/>
              </a:rPr>
              <a:t> = .5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000" b="0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b="0" dirty="0">
                <a:latin typeface="Georgia" panose="02040502050405020303" pitchFamily="18" charset="0"/>
              </a:rPr>
              <a:t>Binomial Distribution Table (exact values)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000" b="0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b="0" dirty="0">
                <a:solidFill>
                  <a:schemeClr val="accent5"/>
                </a:solidFill>
                <a:latin typeface="Georgia" panose="02040502050405020303" pitchFamily="18" charset="0"/>
              </a:rPr>
              <a:t>Sampling distribution as it was derived mathematically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0" dirty="0">
                <a:solidFill>
                  <a:schemeClr val="accent5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We can only reject </a:t>
            </a:r>
            <a:r>
              <a:rPr lang="en-US" altLang="en-US" sz="2200" b="0" i="1" dirty="0">
                <a:solidFill>
                  <a:schemeClr val="accent5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en-US" sz="2200" b="0" i="1" baseline="-25000" dirty="0">
                <a:solidFill>
                  <a:schemeClr val="accent5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en-US" sz="2200" b="0" dirty="0">
                <a:solidFill>
                  <a:schemeClr val="accent5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 with 0 or 5 out of 5 successes (1-tailed)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24128" y="3346450"/>
                <a:ext cx="2293463" cy="2104038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altLang="en-US" b="1" u="sng" dirty="0">
                    <a:solidFill>
                      <a:schemeClr val="accent5">
                        <a:lumMod val="75000"/>
                      </a:schemeClr>
                    </a:solidFill>
                  </a:rPr>
                  <a:t>Sampling Distribution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altLang="en-US" i="1" smtClean="0">
                              <a:solidFill>
                                <a:schemeClr val="accent5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altLang="en-US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en-US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𝑒𝑎𝑛</m:t>
                            </m:r>
                            <m:r>
                              <a:rPr lang="en-US" altLang="en-US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en-US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𝑁𝑃</m:t>
                            </m:r>
                          </m:e>
                        </m:mr>
                        <m:mr>
                          <m:e>
                            <m:r>
                              <a:rPr lang="en-US" altLang="en-US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𝑣𝑎𝑟𝑖𝑎𝑛𝑐𝑒</m:t>
                            </m:r>
                            <m:r>
                              <a:rPr lang="en-US" altLang="en-US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en-US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𝑁𝑃𝑄</m:t>
                            </m: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n-US" altLang="en-US" b="0" i="1" smtClean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 altLang="en-US" b="0" i="1" smtClean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𝑆𝐷</m:t>
                                </m:r>
                                <m:r>
                                  <a:rPr lang="en-US" altLang="en-US" b="0" i="1" smtClean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= 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altLang="en-US" b="0" i="1" smtClean="0">
                                        <a:solidFill>
                                          <a:schemeClr val="accent5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altLang="en-US" b="0" i="1" smtClean="0">
                                        <a:solidFill>
                                          <a:schemeClr val="accent5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𝑁𝑃𝑄</m:t>
                                    </m:r>
                                  </m:e>
                                </m:rad>
                              </m:e>
                              <m:e>
                                <m:r>
                                  <a:rPr lang="en-US" altLang="en-US" b="0" i="1" smtClean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𝑆𝐸</m:t>
                                </m:r>
                                <m:r>
                                  <a:rPr lang="en-US" altLang="en-US" b="0" i="1" baseline="-25000" smtClean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𝑀𝐸𝐴𝑁</m:t>
                                </m:r>
                                <m:r>
                                  <a:rPr lang="en-US" altLang="en-US" b="0" i="1" smtClean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= 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altLang="en-US" b="0" i="1" smtClean="0">
                                        <a:solidFill>
                                          <a:schemeClr val="accent5">
                                            <a:lumMod val="75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en-US" altLang="en-US" b="0" i="1" smtClean="0">
                                            <a:solidFill>
                                              <a:schemeClr val="accent5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altLang="en-US" b="0" i="1" smtClean="0">
                                            <a:solidFill>
                                              <a:schemeClr val="accent5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𝑃𝑄</m:t>
                                        </m:r>
                                      </m:num>
                                      <m:den>
                                        <m:r>
                                          <a:rPr lang="en-US" altLang="en-US" b="0" i="1" smtClean="0">
                                            <a:solidFill>
                                              <a:schemeClr val="accent5">
                                                <a:lumMod val="75000"/>
                                              </a:schemeClr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</m:den>
                                    </m:f>
                                  </m:e>
                                </m:rad>
                              </m:e>
                            </m:eqArr>
                          </m:e>
                        </m:mr>
                      </m:m>
                    </m:oMath>
                  </m:oMathPara>
                </a14:m>
                <a:endParaRPr lang="en-US" altLang="en-US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128" y="3346450"/>
                <a:ext cx="2293463" cy="2104038"/>
              </a:xfrm>
              <a:prstGeom prst="rect">
                <a:avLst/>
              </a:prstGeom>
              <a:blipFill>
                <a:blip r:embed="rId2"/>
                <a:stretch>
                  <a:fillRect l="-2198" t="-1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466725" y="5450488"/>
            <a:ext cx="357187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000" b="1" u="sng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Example</a:t>
            </a:r>
          </a:p>
          <a:p>
            <a:pPr algn="ctr"/>
            <a:r>
              <a:rPr lang="en-US" altLang="en-US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 = 5*.5 = 2.5 (</a:t>
            </a: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See Histogram)</a:t>
            </a:r>
          </a:p>
          <a:p>
            <a:pPr algn="ctr"/>
            <a:r>
              <a:rPr lang="en-US" altLang="en-US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VAR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 = 5*.5*.5 = 1.25</a:t>
            </a:r>
          </a:p>
          <a:p>
            <a:pPr algn="ctr"/>
            <a:r>
              <a:rPr lang="en-US" altLang="en-US" i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SD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 = </a:t>
            </a:r>
            <a:r>
              <a:rPr lang="en-US" altLang="en-US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sqrt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(1.25) = 1.12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314219" y="3518795"/>
            <a:ext cx="73437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b="1" u="sng" dirty="0">
                <a:latin typeface="Georgia" panose="02040502050405020303" pitchFamily="18" charset="0"/>
              </a:rPr>
              <a:t>Different binomial distribution for each </a:t>
            </a:r>
            <a:r>
              <a:rPr lang="en-US" altLang="en-US" sz="2400" b="1" i="1" u="sng" dirty="0">
                <a:latin typeface="Georgia" panose="02040502050405020303" pitchFamily="18" charset="0"/>
              </a:rPr>
              <a:t>N</a:t>
            </a:r>
            <a:endParaRPr lang="en-US" altLang="en-US" sz="2400" b="1" u="sng" dirty="0">
              <a:latin typeface="Georgia" panose="02040502050405020303" pitchFamily="18" charset="0"/>
            </a:endParaRPr>
          </a:p>
          <a:p>
            <a:pPr lvl="1" algn="ctr"/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Normal when </a:t>
            </a:r>
            <a:r>
              <a:rPr lang="en-US" altLang="en-US" sz="20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= .50, skewed when </a:t>
            </a:r>
            <a:r>
              <a:rPr lang="en-US" altLang="en-US" sz="20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P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≠ .50</a:t>
            </a:r>
          </a:p>
          <a:p>
            <a:pPr lvl="1" algn="ctr"/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Critical value depends on: </a:t>
            </a:r>
            <a:r>
              <a:rPr lang="en-US" altLang="en-US" sz="20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N</a:t>
            </a:r>
            <a:r>
              <a:rPr lang="en-US" altLang="en-US" sz="2000" i="1" dirty="0"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events, </a:t>
            </a:r>
            <a:r>
              <a:rPr lang="en-US" altLang="en-US" sz="2000" i="1" dirty="0"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X 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successes, </a:t>
            </a:r>
            <a:r>
              <a:rPr lang="en-US" altLang="en-US" sz="2000" i="1" dirty="0"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P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397" y="4596443"/>
            <a:ext cx="2293421" cy="2139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818" y="4605968"/>
            <a:ext cx="2293421" cy="2139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537" y="4605968"/>
            <a:ext cx="2293421" cy="2139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252" y="232791"/>
            <a:ext cx="11005947" cy="1499616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en-US" sz="5400" dirty="0">
                <a:latin typeface="Georgia" panose="02040502050405020303" pitchFamily="18" charset="0"/>
                <a:cs typeface="Arial" panose="020B0604020202020204" pitchFamily="34" charset="0"/>
              </a:rPr>
              <a:t>As </a:t>
            </a:r>
            <a:r>
              <a:rPr lang="en-US" altLang="en-US" sz="5400" i="1" dirty="0">
                <a:latin typeface="Georgia" panose="02040502050405020303" pitchFamily="18" charset="0"/>
              </a:rPr>
              <a:t>N</a:t>
            </a:r>
            <a:r>
              <a:rPr lang="en-US" altLang="en-US" sz="5400" i="1" dirty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  <a:r>
              <a:rPr lang="en-US" altLang="en-US" sz="5400" dirty="0">
                <a:latin typeface="Georgia" panose="02040502050405020303" pitchFamily="18" charset="0"/>
                <a:cs typeface="Arial" panose="020B0604020202020204" pitchFamily="34" charset="0"/>
              </a:rPr>
              <a:t>increases, binomial distribution </a:t>
            </a:r>
            <a:r>
              <a:rPr lang="en-US" altLang="en-US" sz="5400" dirty="0">
                <a:latin typeface="Georgia" panose="02040502050405020303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5400" dirty="0">
                <a:latin typeface="Georgia" panose="02040502050405020303" pitchFamily="18" charset="0"/>
                <a:cs typeface="Arial" panose="020B0604020202020204" pitchFamily="34" charset="0"/>
              </a:rPr>
              <a:t>normal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104775" y="2084832"/>
            <a:ext cx="4533900" cy="915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lvl="4" eaLnBrk="1" hangingPunct="1">
              <a:lnSpc>
                <a:spcPct val="90000"/>
              </a:lnSpc>
            </a:pPr>
            <a:endParaRPr lang="en-US" altLang="en-US" sz="1800" dirty="0">
              <a:ea typeface="ＭＳ Ｐゴシック" panose="020B0600070205080204" pitchFamily="34" charset="-128"/>
            </a:endParaRPr>
          </a:p>
        </p:txBody>
      </p:sp>
      <p:pic>
        <p:nvPicPr>
          <p:cNvPr id="8" name="Picture 7" descr="Binomial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07" y="1904999"/>
            <a:ext cx="7818987" cy="416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232" y="3000375"/>
            <a:ext cx="3540106" cy="3823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6932084" y="2542604"/>
            <a:ext cx="764116" cy="379374"/>
          </a:xfrm>
          <a:prstGeom prst="roundRect">
            <a:avLst/>
          </a:prstGeom>
          <a:noFill/>
          <a:ln w="381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311659" y="1680860"/>
            <a:ext cx="2152840" cy="646331"/>
          </a:xfrm>
          <a:prstGeom prst="rect">
            <a:avLst/>
          </a:prstGeom>
          <a:ln>
            <a:solidFill>
              <a:srgbClr val="FF33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“Equally Likely”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Means p = 0.5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780312" y="2004025"/>
            <a:ext cx="1811363" cy="740598"/>
          </a:xfrm>
          <a:prstGeom prst="straightConnector1">
            <a:avLst/>
          </a:prstGeom>
          <a:ln w="57150">
            <a:solidFill>
              <a:srgbClr val="FF33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04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777" y="264630"/>
            <a:ext cx="9720072" cy="1499616"/>
          </a:xfrm>
        </p:spPr>
        <p:txBody>
          <a:bodyPr/>
          <a:lstStyle/>
          <a:p>
            <a:r>
              <a:rPr lang="en-US" dirty="0">
                <a:solidFill>
                  <a:srgbClr val="FF9900"/>
                </a:solidFill>
                <a:latin typeface="Georgia" panose="02040502050405020303" pitchFamily="18" charset="0"/>
              </a:rPr>
              <a:t>Binomial Sign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1510456"/>
            <a:ext cx="5441950" cy="509968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latin typeface="Georgia" panose="02040502050405020303" pitchFamily="18" charset="0"/>
              </a:rPr>
              <a:t>Single sample test with binary/dichotomous data</a:t>
            </a:r>
          </a:p>
          <a:p>
            <a:pPr lvl="4">
              <a:lnSpc>
                <a:spcPct val="80000"/>
              </a:lnSpc>
            </a:pPr>
            <a:endParaRPr lang="en-US" altLang="en-US" sz="900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>
              <a:lnSpc>
                <a:spcPct val="80000"/>
              </a:lnSpc>
            </a:pPr>
            <a:r>
              <a:rPr lang="en-US" altLang="en-US" sz="2000" b="1" dirty="0">
                <a:latin typeface="Georgia" panose="02040502050405020303" pitchFamily="18" charset="0"/>
              </a:rPr>
              <a:t>Proportion or % of ‘successes’ differ from chance?</a:t>
            </a:r>
          </a:p>
          <a:p>
            <a:pPr lvl="1">
              <a:lnSpc>
                <a:spcPct val="80000"/>
              </a:lnSpc>
            </a:pPr>
            <a:r>
              <a:rPr lang="en-US" altLang="en-US" sz="2000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en-US" sz="2000" i="1" baseline="-25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: % of observations in one of two categories equals a </a:t>
            </a:r>
            <a:r>
              <a:rPr lang="en-US" altLang="en-US" sz="2000" b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specified %</a:t>
            </a:r>
            <a:r>
              <a:rPr lang="en-US" altLang="en-US" sz="2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 in population</a:t>
            </a:r>
          </a:p>
          <a:p>
            <a:pPr lvl="2">
              <a:lnSpc>
                <a:spcPct val="80000"/>
              </a:lnSpc>
            </a:pPr>
            <a:r>
              <a:rPr lang="en-US" altLang="en-US" i="1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en-US" i="1" baseline="-25000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en-US" dirty="0">
                <a:latin typeface="Georgia" panose="02040502050405020303" pitchFamily="18" charset="0"/>
                <a:ea typeface="ＭＳ Ｐゴシック" panose="020B0600070205080204" pitchFamily="34" charset="-128"/>
              </a:rPr>
              <a:t>: Proportion of ‘yes’ votes = 50% in population</a:t>
            </a:r>
          </a:p>
          <a:p>
            <a:pPr lvl="4">
              <a:lnSpc>
                <a:spcPct val="80000"/>
              </a:lnSpc>
            </a:pPr>
            <a:endParaRPr lang="en-US" altLang="en-US" sz="2000" dirty="0">
              <a:latin typeface="Georgia" panose="02040502050405020303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Cohen Chap 19 &amp; 20 - Categorical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8E80-928C-4D02-8039-2537AA9D5938}" type="slidenum">
              <a:rPr lang="en-US" smtClean="0"/>
              <a:t>9</a:t>
            </a:fld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/>
        </p:nvSpPr>
        <p:spPr bwMode="auto">
          <a:xfrm>
            <a:off x="6096000" y="1521693"/>
            <a:ext cx="5924550" cy="30670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tx1"/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eaLnBrk="1" hangingPunct="1"/>
            <a:r>
              <a:rPr lang="en-US" altLang="en-US" sz="20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Experiment: Coin flipped 10x, heads 8x</a:t>
            </a:r>
          </a:p>
          <a:p>
            <a:pPr lvl="1" eaLnBrk="1" hangingPunct="1"/>
            <a:r>
              <a:rPr lang="en-US" altLang="en-US" sz="18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Is coin </a:t>
            </a:r>
            <a:r>
              <a:rPr lang="en-US" altLang="en-US" sz="1800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biased</a:t>
            </a:r>
            <a:r>
              <a:rPr lang="en-US" altLang="en-US" sz="18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 (Heads &gt; .50)?</a:t>
            </a:r>
          </a:p>
          <a:p>
            <a:pPr lvl="4" eaLnBrk="1" hangingPunct="1"/>
            <a:endParaRPr lang="en-US" altLang="en-US" sz="900" b="0" dirty="0">
              <a:solidFill>
                <a:schemeClr val="accent5">
                  <a:lumMod val="60000"/>
                  <a:lumOff val="40000"/>
                </a:schemeClr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0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Experiment: 10 women surveyed, 8 select perfume A</a:t>
            </a:r>
          </a:p>
          <a:p>
            <a:pPr lvl="1" eaLnBrk="1" hangingPunct="1"/>
            <a:r>
              <a:rPr lang="en-US" altLang="en-US" sz="18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Is one perfume preferred </a:t>
            </a:r>
            <a:r>
              <a:rPr lang="en-US" altLang="en-US" sz="1800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over another</a:t>
            </a:r>
            <a:r>
              <a:rPr lang="en-US" altLang="en-US" sz="18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?</a:t>
            </a:r>
          </a:p>
          <a:p>
            <a:pPr lvl="4" eaLnBrk="1" hangingPunct="1"/>
            <a:endParaRPr lang="en-US" altLang="en-US" sz="800" b="0" dirty="0">
              <a:solidFill>
                <a:schemeClr val="accent5">
                  <a:lumMod val="60000"/>
                  <a:lumOff val="40000"/>
                </a:schemeClr>
              </a:solidFill>
              <a:latin typeface="Georgia" panose="02040502050405020303" pitchFamily="18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0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For both: </a:t>
            </a:r>
          </a:p>
          <a:p>
            <a:pPr lvl="1" eaLnBrk="1" hangingPunct="1"/>
            <a:r>
              <a:rPr lang="en-US" altLang="en-US" sz="1800" b="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en-US" sz="1800" b="0" i="1" baseline="-2500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0</a:t>
            </a:r>
            <a:r>
              <a:rPr lang="en-US" altLang="en-US" sz="18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:  </a:t>
            </a:r>
            <a:r>
              <a:rPr lang="en-US" altLang="en-US" sz="1800" b="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Proportion </a:t>
            </a:r>
            <a:r>
              <a:rPr lang="en-US" altLang="en-US" sz="18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(X) = .50 in population</a:t>
            </a:r>
          </a:p>
          <a:p>
            <a:pPr lvl="1" eaLnBrk="1" hangingPunct="1"/>
            <a:r>
              <a:rPr lang="en-US" altLang="en-US" sz="1800" b="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H</a:t>
            </a:r>
            <a:r>
              <a:rPr lang="en-US" altLang="en-US" sz="1800" b="0" i="1" baseline="-2500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1</a:t>
            </a:r>
            <a:r>
              <a:rPr lang="en-US" altLang="en-US" sz="18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:  </a:t>
            </a:r>
            <a:r>
              <a:rPr lang="en-US" altLang="en-US" sz="1800" b="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Proportion </a:t>
            </a:r>
            <a:r>
              <a:rPr lang="en-US" altLang="en-US" sz="18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(X) </a:t>
            </a:r>
            <a:r>
              <a:rPr lang="en-US" altLang="en-US" sz="18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Arial" panose="020B0604020202020204" pitchFamily="34" charset="0"/>
              </a:rPr>
              <a:t>≠</a:t>
            </a:r>
            <a:r>
              <a:rPr lang="en-US" altLang="en-US" sz="18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 .50 in population (2-tailed)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78025" y="5160780"/>
            <a:ext cx="8235950" cy="1003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2000" b="1" u="sng" dirty="0">
                <a:solidFill>
                  <a:srgbClr val="FF9900"/>
                </a:solidFill>
                <a:latin typeface="Georgia" panose="02040502050405020303" pitchFamily="18" charset="0"/>
              </a:rPr>
              <a:t>Assumptions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9900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Random selection of events or participants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9900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Mutually exclusive categories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9900"/>
                </a:solidFill>
                <a:latin typeface="Georgia" panose="02040502050405020303" pitchFamily="18" charset="0"/>
                <a:ea typeface="ＭＳ Ｐゴシック" panose="020B0600070205080204" pitchFamily="34" charset="-128"/>
              </a:rPr>
              <a:t>Probability of each outcome is same for all trials/observations of experiment</a:t>
            </a:r>
          </a:p>
        </p:txBody>
      </p:sp>
    </p:spTree>
    <p:extLst>
      <p:ext uri="{BB962C8B-B14F-4D97-AF65-F5344CB8AC3E}">
        <p14:creationId xmlns:p14="http://schemas.microsoft.com/office/powerpoint/2010/main" val="163648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4226</TotalTime>
  <Words>2642</Words>
  <Application>Microsoft Macintosh PowerPoint</Application>
  <PresentationFormat>Widescreen</PresentationFormat>
  <Paragraphs>432</Paragraphs>
  <Slides>25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ＭＳ Ｐゴシック</vt:lpstr>
      <vt:lpstr>Arial</vt:lpstr>
      <vt:lpstr>Calibri</vt:lpstr>
      <vt:lpstr>Calibri Light</vt:lpstr>
      <vt:lpstr>Cambria Math</vt:lpstr>
      <vt:lpstr>Georgia</vt:lpstr>
      <vt:lpstr>Monaco</vt:lpstr>
      <vt:lpstr>Times New Roman</vt:lpstr>
      <vt:lpstr>Tw Cen MT</vt:lpstr>
      <vt:lpstr>Wingdings</vt:lpstr>
      <vt:lpstr>Wingdings 3</vt:lpstr>
      <vt:lpstr>Office Theme</vt:lpstr>
      <vt:lpstr>Equation</vt:lpstr>
      <vt:lpstr>Categorical Data Analysis</vt:lpstr>
      <vt:lpstr>PowerPoint Presentation</vt:lpstr>
      <vt:lpstr>Motivating examples</vt:lpstr>
      <vt:lpstr>Categorical Methods</vt:lpstr>
      <vt:lpstr>Categorical Methods</vt:lpstr>
      <vt:lpstr>The Binomial Distribution: EQ &amp; coin example</vt:lpstr>
      <vt:lpstr>Sampling distribution for the binomial</vt:lpstr>
      <vt:lpstr>As N increases, binomial distribution  normal</vt:lpstr>
      <vt:lpstr>Binomial Sign Test</vt:lpstr>
      <vt:lpstr>Binomial sign test: example</vt:lpstr>
      <vt:lpstr>Normal approximation to the binomial (i.e. “z-test” for a single proportion)</vt:lpstr>
      <vt:lpstr>Chi-Square (χ2 ) Distribution</vt:lpstr>
      <vt:lpstr>Chi-Squared: GOODNESS OF FIT Tests “GoF”</vt:lpstr>
      <vt:lpstr>Chi-Squared: GOODNESS OF FIT Tests “GoF”</vt:lpstr>
      <vt:lpstr>GOODNESS OF FIT Tests – EXAMPLE: K = 2</vt:lpstr>
      <vt:lpstr>GOODNESS OF FIT Tests – EXAMPLE: K = 2</vt:lpstr>
      <vt:lpstr>GOODNESS OF FIT Tests – EXAMPLE: K &gt; 2  (any number of categories within 1 variable)</vt:lpstr>
      <vt:lpstr>GOODNESS OF FIT Tests: Confidence Intervals</vt:lpstr>
      <vt:lpstr>GOODNESS OF FIT Tests: Effect Size</vt:lpstr>
      <vt:lpstr>GOODNESS OF FIT Tests:  Post Hoc Pairwise Tests</vt:lpstr>
      <vt:lpstr>2-way Pearson χ2 Test of  “Independence” or “Association”</vt:lpstr>
      <vt:lpstr>2-way Pearson χ2 Test of  “Independence” or “Association”</vt:lpstr>
      <vt:lpstr>χ2 Test of “Independence” – Example</vt:lpstr>
      <vt:lpstr>χ2 Test of “Independence” – Example</vt:lpstr>
      <vt:lpstr>χ2 Test of “Independence” – Example with Raw Data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Cohen chap 6. estimation &amp; t</dc:title>
  <dc:creator>Sarah Schwartz</dc:creator>
  <cp:lastModifiedBy>Tyson Barrett</cp:lastModifiedBy>
  <cp:revision>81</cp:revision>
  <cp:lastPrinted>2018-04-03T22:01:42Z</cp:lastPrinted>
  <dcterms:created xsi:type="dcterms:W3CDTF">2015-07-08T09:52:47Z</dcterms:created>
  <dcterms:modified xsi:type="dcterms:W3CDTF">2018-04-24T19:41:43Z</dcterms:modified>
</cp:coreProperties>
</file>