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9" r:id="rId4"/>
    <p:sldId id="295" r:id="rId5"/>
    <p:sldId id="293" r:id="rId6"/>
    <p:sldId id="292" r:id="rId7"/>
    <p:sldId id="296" r:id="rId8"/>
    <p:sldId id="297" r:id="rId9"/>
    <p:sldId id="300" r:id="rId10"/>
    <p:sldId id="302" r:id="rId11"/>
    <p:sldId id="299" r:id="rId12"/>
    <p:sldId id="304" r:id="rId13"/>
    <p:sldId id="303" r:id="rId14"/>
    <p:sldId id="305" r:id="rId15"/>
    <p:sldId id="307" r:id="rId16"/>
    <p:sldId id="308" r:id="rId17"/>
    <p:sldId id="309" r:id="rId18"/>
    <p:sldId id="311" r:id="rId19"/>
    <p:sldId id="312" r:id="rId20"/>
    <p:sldId id="313" r:id="rId21"/>
    <p:sldId id="316" r:id="rId22"/>
    <p:sldId id="314" r:id="rId23"/>
    <p:sldId id="318" r:id="rId24"/>
    <p:sldId id="315" r:id="rId25"/>
    <p:sldId id="319" r:id="rId26"/>
    <p:sldId id="290" r:id="rId27"/>
    <p:sldId id="258" r:id="rId28"/>
    <p:sldId id="291" r:id="rId29"/>
    <p:sldId id="289" r:id="rId30"/>
    <p:sldId id="322" r:id="rId31"/>
    <p:sldId id="327" r:id="rId32"/>
    <p:sldId id="328" r:id="rId33"/>
    <p:sldId id="329" r:id="rId34"/>
    <p:sldId id="306" r:id="rId35"/>
    <p:sldId id="326" r:id="rId36"/>
    <p:sldId id="32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F9F9FD"/>
    <a:srgbClr val="FAFAFD"/>
    <a:srgbClr val="004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5143"/>
  </p:normalViewPr>
  <p:slideViewPr>
    <p:cSldViewPr snapToGrid="0" snapToObjects="1">
      <p:cViewPr varScale="1">
        <p:scale>
          <a:sx n="97" d="100"/>
          <a:sy n="97" d="100"/>
        </p:scale>
        <p:origin x="11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B8C27-4EA0-7247-87A3-872976A07B51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F59C2-7033-4B4D-ACA3-71A130EDE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2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personal</a:t>
            </a:r>
            <a:r>
              <a:rPr lang="en-US" baseline="0" dirty="0"/>
              <a:t> favorite aspect of data analysis</a:t>
            </a:r>
          </a:p>
          <a:p>
            <a:endParaRPr lang="en-US" baseline="0" dirty="0"/>
          </a:p>
          <a:p>
            <a:r>
              <a:rPr lang="en-US" baseline="0" dirty="0"/>
              <a:t>Keep an eye out for graphics that are used in your field, when they are used, and how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5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28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4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82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Distribution</a:t>
            </a:r>
            <a:r>
              <a:rPr lang="en-US" dirty="0"/>
              <a:t> is a group of scores (</a:t>
            </a:r>
            <a:r>
              <a:rPr lang="en-US" dirty="0" err="1"/>
              <a:t>pg</a:t>
            </a:r>
            <a:r>
              <a:rPr lang="en-US" dirty="0"/>
              <a:t> 15)</a:t>
            </a:r>
          </a:p>
          <a:p>
            <a:endParaRPr lang="en-US" dirty="0"/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Normal curve (the ”gold</a:t>
            </a:r>
            <a:r>
              <a:rPr lang="en-US" baseline="0" dirty="0"/>
              <a:t> standard” distribution)</a:t>
            </a:r>
            <a:endParaRPr lang="en-US" dirty="0"/>
          </a:p>
          <a:p>
            <a:pPr marL="171450" indent="-171450">
              <a:buFont typeface="Arial" charset="0"/>
              <a:buChar char="•"/>
            </a:pPr>
            <a:r>
              <a:rPr lang="en-US" dirty="0" err="1"/>
              <a:t>Postive</a:t>
            </a:r>
            <a:r>
              <a:rPr lang="en-US" dirty="0"/>
              <a:t> vs Negative skew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High</a:t>
            </a:r>
            <a:r>
              <a:rPr lang="en-US" baseline="0" dirty="0"/>
              <a:t> kurtosis vs low kurtosis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8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33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63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13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NHST</a:t>
            </a:r>
            <a:r>
              <a:rPr lang="en-US" baseline="0" dirty="0"/>
              <a:t> (null hypothesis significance testing) and effect sizes work together to tell a more complete 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485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Reliable means it is precise (it is consistently good at measuring what you are measuring)</a:t>
            </a:r>
          </a:p>
          <a:p>
            <a:r>
              <a:rPr lang="en-US" dirty="0"/>
              <a:t>Valid</a:t>
            </a:r>
            <a:r>
              <a:rPr lang="en-US" baseline="0" dirty="0"/>
              <a:t> means it measures what we think it is measuring (pounds are measuring weight)</a:t>
            </a:r>
          </a:p>
          <a:p>
            <a:r>
              <a:rPr lang="en-US" baseline="0" dirty="0"/>
              <a:t>Meaningful means it is in units that are meaningful to others</a:t>
            </a:r>
          </a:p>
          <a:p>
            <a:r>
              <a:rPr lang="en-US" baseline="0" dirty="0"/>
              <a:t>A high degree of information means that the measure captures the important facets of the thing you are measuring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measuring age based on “old” or “young” doesn’t have as much information as measuring the actual age in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63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 thesis = graduation </a:t>
            </a:r>
            <a:r>
              <a:rPr lang="en-US" dirty="0">
                <a:sym typeface="Wingdings"/>
              </a:rPr>
              <a:t>:)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33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570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09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Statistics helps us make decisions using data</a:t>
            </a:r>
          </a:p>
          <a:p>
            <a:pPr marL="171450" indent="-171450">
              <a:buFontTx/>
              <a:buChar char="-"/>
            </a:pPr>
            <a:r>
              <a:rPr lang="en-US" dirty="0"/>
              <a:t>Decisions about policy, intervention, practice</a:t>
            </a:r>
          </a:p>
          <a:p>
            <a:pPr marL="171450" indent="-171450">
              <a:buFontTx/>
              <a:buChar char="-"/>
            </a:pPr>
            <a:r>
              <a:rPr lang="en-US" dirty="0"/>
              <a:t>Summaries are necessary</a:t>
            </a:r>
            <a:r>
              <a:rPr lang="en-US" baseline="0" dirty="0"/>
              <a:t> to understand patterns in the data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Sometimes we want to know what our data say about the broader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aseline="0" dirty="0"/>
              <a:t> statistic provides information about patterns in the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6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Population is any group (all individuals/things included) that share a set of characteristics (pg.</a:t>
            </a:r>
            <a:r>
              <a:rPr lang="en-US" baseline="0" dirty="0"/>
              <a:t> 7)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Things about the population are often unknown (e.g., how many people have depression?)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Usually not possible to collect data on the entire population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Sample is a subset of the population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purpose of any</a:t>
            </a:r>
            <a:r>
              <a:rPr lang="en-US" baseline="0" dirty="0"/>
              <a:t> sample is to represent the population from which it came (pg. 5)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Examples of Both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75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Descriptive</a:t>
            </a:r>
            <a:r>
              <a:rPr lang="en-US" baseline="0" dirty="0"/>
              <a:t> statistics</a:t>
            </a:r>
            <a:r>
              <a:rPr lang="en-US" dirty="0"/>
              <a:t> describe your data</a:t>
            </a:r>
          </a:p>
          <a:p>
            <a:r>
              <a:rPr lang="en-US" dirty="0"/>
              <a:t>Inferential statistics allow you to infer about the population</a:t>
            </a:r>
          </a:p>
          <a:p>
            <a:endParaRPr lang="en-US" dirty="0"/>
          </a:p>
          <a:p>
            <a:r>
              <a:rPr lang="en-US" dirty="0"/>
              <a:t>These will make more sense as we discuss more vocabulary</a:t>
            </a:r>
            <a:r>
              <a:rPr lang="en-US" baseline="0" dirty="0"/>
              <a:t> and think about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3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NHST</a:t>
            </a:r>
            <a:r>
              <a:rPr lang="en-US" baseline="0" dirty="0"/>
              <a:t> (null hypothesis significance testing) and effect sizes work together to tell a more complete 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14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Reliable means it is precise (it is consistently good at measuring what you are measuring)</a:t>
            </a:r>
          </a:p>
          <a:p>
            <a:r>
              <a:rPr lang="en-US" dirty="0"/>
              <a:t>Valid</a:t>
            </a:r>
            <a:r>
              <a:rPr lang="en-US" baseline="0" dirty="0"/>
              <a:t> means it measures what we think it is measuring (pounds are measuring weight)</a:t>
            </a:r>
          </a:p>
          <a:p>
            <a:r>
              <a:rPr lang="en-US" baseline="0" dirty="0"/>
              <a:t>Meaningful means it is in units that are meaningful to others</a:t>
            </a:r>
          </a:p>
          <a:p>
            <a:r>
              <a:rPr lang="en-US" baseline="0" dirty="0"/>
              <a:t>A high degree of information means that the measure captures the important facets of the thing you are measuring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measuring age based on “old” or “young” doesn’t have as much information as measuring the actual age in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97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way of categorizing variables is by discrete</a:t>
            </a:r>
            <a:r>
              <a:rPr lang="en-US" baseline="0" dirty="0"/>
              <a:t> vs. continuous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1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1BD2-AC91-014A-B76B-DDFF35BEA2F5}" type="datetime1">
              <a:rPr lang="en-US" smtClean="0"/>
              <a:t>12/11/19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74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0ACC-2E59-0847-A07B-C25F513D5FE4}" type="datetime1">
              <a:rPr lang="en-US" smtClean="0"/>
              <a:t>12/11/19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CD64-7C00-674E-9B78-8C8E4E5EB807}" type="datetime1">
              <a:rPr lang="en-US" smtClean="0"/>
              <a:t>12/11/19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2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6460-0452-CC43-92FD-E4A2F42651F3}" type="datetime1">
              <a:rPr lang="en-US" smtClean="0"/>
              <a:t>12/11/19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8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28D-E107-B04F-AA78-14E261719592}" type="datetime1">
              <a:rPr lang="en-US" smtClean="0"/>
              <a:t>12/11/19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3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64FB-0EF9-7648-AB41-C2206787D0A8}" type="datetime1">
              <a:rPr lang="en-US" smtClean="0"/>
              <a:t>12/11/19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1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0194-FD4D-EA40-BCE5-9341587863FA}" type="datetime1">
              <a:rPr lang="en-US" smtClean="0"/>
              <a:t>12/11/19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55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5FA7-813C-794F-AF2A-637D648B10D6}" type="datetime1">
              <a:rPr lang="en-US" smtClean="0"/>
              <a:t>12/11/19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A565-14DC-FC44-AEFA-A86B130DDB8E}" type="datetime1">
              <a:rPr lang="en-US" smtClean="0"/>
              <a:t>12/11/19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4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CD53-D3D9-A542-BE51-C1DDA69747BB}" type="datetime1">
              <a:rPr lang="en-US" smtClean="0"/>
              <a:t>12/11/19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66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76AC-35E1-D344-88D6-A85DF9D3AB9F}" type="datetime1">
              <a:rPr lang="en-US" smtClean="0"/>
              <a:t>12/11/19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2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F7E26-FB91-DB47-AE4F-39BFF9A8E89F}" type="datetime1">
              <a:rPr lang="en-US" smtClean="0"/>
              <a:t>12/11/19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9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r4ds.had.co.nz/tidy-data.html#introduction-6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r4ds.had.co.nz/tidy-data.html#introduction-6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561" y="1214437"/>
            <a:ext cx="11602995" cy="23876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Applied Statistical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382"/>
            <a:ext cx="9144000" cy="138395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EDUC 6050</a:t>
            </a:r>
          </a:p>
          <a:p>
            <a:r>
              <a:rPr lang="en-US" sz="36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Week 2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0259" y="5857102"/>
            <a:ext cx="10515600" cy="640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accent4"/>
                </a:solidFill>
                <a:latin typeface="Consolas" charset="0"/>
                <a:ea typeface="Consolas" charset="0"/>
                <a:cs typeface="Consolas" charset="0"/>
              </a:rPr>
              <a:t>Finding clarity using data</a:t>
            </a:r>
          </a:p>
        </p:txBody>
      </p:sp>
    </p:spTree>
    <p:extLst>
      <p:ext uri="{BB962C8B-B14F-4D97-AF65-F5344CB8AC3E}">
        <p14:creationId xmlns:p14="http://schemas.microsoft.com/office/powerpoint/2010/main" val="641206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The Vocabulary of Statistics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850988"/>
            <a:ext cx="105156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Hypothesis Testing (Inferential Statistics)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5828510"/>
            <a:ext cx="1051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Tells us how big the effect </a:t>
            </a:r>
            <a:r>
              <a:rPr lang="en-US" sz="2800" b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is =&gt; </a:t>
            </a: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“meaningfulness”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4227290"/>
            <a:ext cx="105156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Effect Sizes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4996731"/>
            <a:ext cx="8109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“Magnitude of the effect”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3297538"/>
            <a:ext cx="8109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accent6">
                    <a:lumMod val="20000"/>
                    <a:lumOff val="8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“Null 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Hypothesis </a:t>
            </a:r>
            <a:r>
              <a:rPr lang="en-US" sz="2800" b="1">
                <a:solidFill>
                  <a:schemeClr val="accent6">
                    <a:lumMod val="20000"/>
                    <a:lumOff val="8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Significance Testing”</a:t>
            </a: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7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Scales of Measurement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199" y="1800565"/>
            <a:ext cx="109673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"The </a:t>
            </a:r>
            <a:r>
              <a:rPr lang="en-US" sz="40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way a variable is measured determines the kinds of statistical procedures that can </a:t>
            </a:r>
            <a:r>
              <a:rPr lang="en-US" sz="4000" b="1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be used” </a:t>
            </a:r>
            <a:r>
              <a:rPr lang="en-US" sz="40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4000" b="1" dirty="0" err="1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pg</a:t>
            </a:r>
            <a:r>
              <a:rPr lang="en-US" sz="40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 10)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199" y="3849434"/>
            <a:ext cx="109673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Want measures that:</a:t>
            </a:r>
          </a:p>
          <a:p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1. Are reliable</a:t>
            </a:r>
          </a:p>
          <a:p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2. Are valid</a:t>
            </a:r>
          </a:p>
          <a:p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3. Are meaningful</a:t>
            </a:r>
          </a:p>
          <a:p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4. Have a high degree of information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04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Scales of Measurement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320" y="1715862"/>
            <a:ext cx="10967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4 General Types (see pg. 11)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864225"/>
              </p:ext>
            </p:extLst>
          </p:nvPr>
        </p:nvGraphicFramePr>
        <p:xfrm>
          <a:off x="838200" y="2264256"/>
          <a:ext cx="10918371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7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2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onsolas" charset="0"/>
                          <a:ea typeface="Consolas" charset="0"/>
                          <a:cs typeface="Consolas" charset="0"/>
                        </a:rPr>
                        <a:t>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onsolas" charset="0"/>
                          <a:ea typeface="Consolas" charset="0"/>
                          <a:cs typeface="Consolas" charset="0"/>
                        </a:rPr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onsolas" charset="0"/>
                          <a:ea typeface="Consolas" charset="0"/>
                          <a:cs typeface="Consolas" charset="0"/>
                        </a:rPr>
                        <a:t>What the scale allows you to 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Nominal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charset="0"/>
                          <a:ea typeface="Consolas" charset="0"/>
                          <a:cs typeface="Consolas" charset="0"/>
                        </a:rPr>
                        <a:t>Categories based on qualitative similarity (no order to the categories)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charset="0"/>
                          <a:ea typeface="Consolas" charset="0"/>
                          <a:cs typeface="Consolas" charset="0"/>
                        </a:rPr>
                        <a:t>Count</a:t>
                      </a:r>
                      <a:r>
                        <a:rPr lang="en-US" sz="1800" baseline="0" dirty="0">
                          <a:latin typeface="Consolas" charset="0"/>
                          <a:ea typeface="Consolas" charset="0"/>
                          <a:cs typeface="Consolas" charset="0"/>
                        </a:rPr>
                        <a:t> the number of things in the categories</a:t>
                      </a:r>
                      <a:endParaRPr lang="en-US" sz="18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Ordinal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charset="0"/>
                          <a:ea typeface="Consolas" charset="0"/>
                          <a:cs typeface="Consolas" charset="0"/>
                        </a:rPr>
                        <a:t>Like</a:t>
                      </a:r>
                      <a:r>
                        <a:rPr lang="en-US" sz="1800" baseline="0" dirty="0">
                          <a:latin typeface="Consolas" charset="0"/>
                          <a:ea typeface="Consolas" charset="0"/>
                          <a:cs typeface="Consolas" charset="0"/>
                        </a:rPr>
                        <a:t> nominal, but the categories can be ranked</a:t>
                      </a:r>
                      <a:endParaRPr lang="en-US" sz="18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charset="0"/>
                          <a:ea typeface="Consolas" charset="0"/>
                          <a:cs typeface="Consolas" charset="0"/>
                        </a:rPr>
                        <a:t>Count and rank</a:t>
                      </a:r>
                      <a:r>
                        <a:rPr lang="en-US" sz="1800" baseline="0" dirty="0">
                          <a:latin typeface="Consolas" charset="0"/>
                          <a:ea typeface="Consolas" charset="0"/>
                          <a:cs typeface="Consolas" charset="0"/>
                        </a:rPr>
                        <a:t> the number of things in each category</a:t>
                      </a:r>
                      <a:endParaRPr lang="en-US" sz="18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Interval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Quantify how much of something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Count, rank, and quantify how much of something there is (zero does not mean there’s nothing)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Quantify</a:t>
                      </a:r>
                      <a:r>
                        <a:rPr lang="en-US" sz="18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how much of something (zero means there is none of that thing)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Count, rank, and quantify how much of something there is with a meaningful zero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29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Scales of Measurement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320" y="1715862"/>
            <a:ext cx="10967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4 General Types (see pg. 11)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604693"/>
              </p:ext>
            </p:extLst>
          </p:nvPr>
        </p:nvGraphicFramePr>
        <p:xfrm>
          <a:off x="838200" y="2264256"/>
          <a:ext cx="10918371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7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2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onsolas" charset="0"/>
                          <a:ea typeface="Consolas" charset="0"/>
                          <a:cs typeface="Consolas" charset="0"/>
                        </a:rPr>
                        <a:t>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onsolas" charset="0"/>
                          <a:ea typeface="Consolas" charset="0"/>
                          <a:cs typeface="Consolas" charset="0"/>
                        </a:rPr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onsolas" charset="0"/>
                          <a:ea typeface="Consolas" charset="0"/>
                          <a:cs typeface="Consolas" charset="0"/>
                        </a:rPr>
                        <a:t>What the scale allows you to 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Nominal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charset="0"/>
                          <a:ea typeface="Consolas" charset="0"/>
                          <a:cs typeface="Consolas" charset="0"/>
                        </a:rPr>
                        <a:t>Categories based on qualitative similarity (no order to the categories)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charset="0"/>
                          <a:ea typeface="Consolas" charset="0"/>
                          <a:cs typeface="Consolas" charset="0"/>
                        </a:rPr>
                        <a:t>Count</a:t>
                      </a:r>
                      <a:r>
                        <a:rPr lang="en-US" sz="1800" baseline="0" dirty="0">
                          <a:latin typeface="Consolas" charset="0"/>
                          <a:ea typeface="Consolas" charset="0"/>
                          <a:cs typeface="Consolas" charset="0"/>
                        </a:rPr>
                        <a:t> the number of things in the categories</a:t>
                      </a:r>
                      <a:endParaRPr lang="en-US" sz="18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Ordinal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charset="0"/>
                          <a:ea typeface="Consolas" charset="0"/>
                          <a:cs typeface="Consolas" charset="0"/>
                        </a:rPr>
                        <a:t>Like</a:t>
                      </a:r>
                      <a:r>
                        <a:rPr lang="en-US" sz="1800" baseline="0" dirty="0">
                          <a:latin typeface="Consolas" charset="0"/>
                          <a:ea typeface="Consolas" charset="0"/>
                          <a:cs typeface="Consolas" charset="0"/>
                        </a:rPr>
                        <a:t> nominal, but the categories can be ranked</a:t>
                      </a:r>
                      <a:endParaRPr lang="en-US" sz="18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charset="0"/>
                          <a:ea typeface="Consolas" charset="0"/>
                          <a:cs typeface="Consolas" charset="0"/>
                        </a:rPr>
                        <a:t>Count and rank</a:t>
                      </a:r>
                      <a:r>
                        <a:rPr lang="en-US" sz="1800" baseline="0" dirty="0">
                          <a:latin typeface="Consolas" charset="0"/>
                          <a:ea typeface="Consolas" charset="0"/>
                          <a:cs typeface="Consolas" charset="0"/>
                        </a:rPr>
                        <a:t> the number of things in each category</a:t>
                      </a:r>
                      <a:endParaRPr lang="en-US" sz="18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Interval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charset="0"/>
                          <a:ea typeface="Consolas" charset="0"/>
                          <a:cs typeface="Consolas" charset="0"/>
                        </a:rPr>
                        <a:t>Quantify how much of something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charset="0"/>
                          <a:ea typeface="Consolas" charset="0"/>
                          <a:cs typeface="Consolas" charset="0"/>
                        </a:rPr>
                        <a:t>Count, rank, and quantify how much of something there is (zero does not mean there’s nothing)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charset="0"/>
                          <a:ea typeface="Consolas" charset="0"/>
                          <a:cs typeface="Consolas" charset="0"/>
                        </a:rPr>
                        <a:t>Quantify</a:t>
                      </a:r>
                      <a:r>
                        <a:rPr lang="en-US" sz="1800" baseline="0" dirty="0">
                          <a:latin typeface="Consolas" charset="0"/>
                          <a:ea typeface="Consolas" charset="0"/>
                          <a:cs typeface="Consolas" charset="0"/>
                        </a:rPr>
                        <a:t> how much of something (zero means there is none of that thing)</a:t>
                      </a:r>
                      <a:endParaRPr lang="en-US" sz="18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charset="0"/>
                          <a:ea typeface="Consolas" charset="0"/>
                          <a:cs typeface="Consolas" charset="0"/>
                        </a:rPr>
                        <a:t>Count, rank, and quantify how much of something there is with a meaningful zero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4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Scales of Measurement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320" y="1715862"/>
            <a:ext cx="10967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4 General Types (see pg. 11)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604693"/>
              </p:ext>
            </p:extLst>
          </p:nvPr>
        </p:nvGraphicFramePr>
        <p:xfrm>
          <a:off x="838200" y="2264256"/>
          <a:ext cx="10918371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7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2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onsolas" charset="0"/>
                          <a:ea typeface="Consolas" charset="0"/>
                          <a:cs typeface="Consolas" charset="0"/>
                        </a:rPr>
                        <a:t>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onsolas" charset="0"/>
                          <a:ea typeface="Consolas" charset="0"/>
                          <a:cs typeface="Consolas" charset="0"/>
                        </a:rPr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onsolas" charset="0"/>
                          <a:ea typeface="Consolas" charset="0"/>
                          <a:cs typeface="Consolas" charset="0"/>
                        </a:rPr>
                        <a:t>What the scale allows you to 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Nominal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charset="0"/>
                          <a:ea typeface="Consolas" charset="0"/>
                          <a:cs typeface="Consolas" charset="0"/>
                        </a:rPr>
                        <a:t>Categories based on qualitative similarity (no order to the categories)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charset="0"/>
                          <a:ea typeface="Consolas" charset="0"/>
                          <a:cs typeface="Consolas" charset="0"/>
                        </a:rPr>
                        <a:t>Count</a:t>
                      </a:r>
                      <a:r>
                        <a:rPr lang="en-US" sz="1800" baseline="0" dirty="0">
                          <a:latin typeface="Consolas" charset="0"/>
                          <a:ea typeface="Consolas" charset="0"/>
                          <a:cs typeface="Consolas" charset="0"/>
                        </a:rPr>
                        <a:t> the number of things in the categories</a:t>
                      </a:r>
                      <a:endParaRPr lang="en-US" sz="18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Ordinal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charset="0"/>
                          <a:ea typeface="Consolas" charset="0"/>
                          <a:cs typeface="Consolas" charset="0"/>
                        </a:rPr>
                        <a:t>Like</a:t>
                      </a:r>
                      <a:r>
                        <a:rPr lang="en-US" sz="1800" baseline="0" dirty="0">
                          <a:latin typeface="Consolas" charset="0"/>
                          <a:ea typeface="Consolas" charset="0"/>
                          <a:cs typeface="Consolas" charset="0"/>
                        </a:rPr>
                        <a:t> nominal, but the categories can be ranked</a:t>
                      </a:r>
                      <a:endParaRPr lang="en-US" sz="18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charset="0"/>
                          <a:ea typeface="Consolas" charset="0"/>
                          <a:cs typeface="Consolas" charset="0"/>
                        </a:rPr>
                        <a:t>Count and rank</a:t>
                      </a:r>
                      <a:r>
                        <a:rPr lang="en-US" sz="1800" baseline="0" dirty="0">
                          <a:latin typeface="Consolas" charset="0"/>
                          <a:ea typeface="Consolas" charset="0"/>
                          <a:cs typeface="Consolas" charset="0"/>
                        </a:rPr>
                        <a:t> the number of things in each category</a:t>
                      </a:r>
                      <a:endParaRPr lang="en-US" sz="18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Interval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charset="0"/>
                          <a:ea typeface="Consolas" charset="0"/>
                          <a:cs typeface="Consolas" charset="0"/>
                        </a:rPr>
                        <a:t>Quantify how much of something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charset="0"/>
                          <a:ea typeface="Consolas" charset="0"/>
                          <a:cs typeface="Consolas" charset="0"/>
                        </a:rPr>
                        <a:t>Count, rank, and quantify how much of something there is (zero does not mean there’s nothing)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charset="0"/>
                          <a:ea typeface="Consolas" charset="0"/>
                          <a:cs typeface="Consolas" charset="0"/>
                        </a:rPr>
                        <a:t>Quantify</a:t>
                      </a:r>
                      <a:r>
                        <a:rPr lang="en-US" sz="1800" baseline="0" dirty="0">
                          <a:latin typeface="Consolas" charset="0"/>
                          <a:ea typeface="Consolas" charset="0"/>
                          <a:cs typeface="Consolas" charset="0"/>
                        </a:rPr>
                        <a:t> how much of something (zero means there is none of that thing)</a:t>
                      </a:r>
                      <a:endParaRPr lang="en-US" sz="18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charset="0"/>
                          <a:ea typeface="Consolas" charset="0"/>
                          <a:cs typeface="Consolas" charset="0"/>
                        </a:rPr>
                        <a:t>Count, rank, and quantify how much of something there is with a meaningful zero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47257" y="2264256"/>
            <a:ext cx="9209314" cy="4216539"/>
          </a:xfrm>
          <a:prstGeom prst="rect">
            <a:avLst/>
          </a:prstGeom>
          <a:solidFill>
            <a:srgbClr val="F2F2F2">
              <a:alpha val="96863"/>
            </a:srgb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chemeClr val="accent6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ctr"/>
            <a:endParaRPr lang="en-US" sz="2800" b="1" dirty="0">
              <a:solidFill>
                <a:schemeClr val="accent6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ctr"/>
            <a:endParaRPr lang="en-US" sz="2800" b="1" dirty="0">
              <a:solidFill>
                <a:schemeClr val="accent6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ctr"/>
            <a:endParaRPr lang="en-US" sz="2800" b="1" dirty="0">
              <a:solidFill>
                <a:schemeClr val="accent6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ctr"/>
            <a:r>
              <a:rPr lang="en-US" sz="28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Increasing degree of information</a:t>
            </a:r>
          </a:p>
          <a:p>
            <a:pPr algn="ctr"/>
            <a:endParaRPr lang="en-US" sz="2800" b="1" dirty="0">
              <a:solidFill>
                <a:schemeClr val="accent6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ctr"/>
            <a:endParaRPr lang="en-US" sz="2800" b="1" dirty="0">
              <a:solidFill>
                <a:schemeClr val="accent6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ctr"/>
            <a:endParaRPr lang="en-US" sz="2800" b="1" dirty="0">
              <a:solidFill>
                <a:schemeClr val="accent6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ctr"/>
            <a:endParaRPr lang="en-US" sz="2800" b="1" dirty="0">
              <a:solidFill>
                <a:schemeClr val="accent6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ctr"/>
            <a:endParaRPr lang="en-US" sz="1200" b="1" dirty="0">
              <a:solidFill>
                <a:schemeClr val="accent6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16729" y="2775857"/>
            <a:ext cx="0" cy="3167743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1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Scales of Measurement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715862"/>
            <a:ext cx="10741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These lie on a </a:t>
            </a:r>
            <a:r>
              <a:rPr lang="en-US" sz="3600" b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spectrum from qualitative to quantitative</a:t>
            </a:r>
            <a:endParaRPr lang="en-US" sz="3600" b="1" dirty="0">
              <a:solidFill>
                <a:schemeClr val="tx2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320" y="5199291"/>
            <a:ext cx="10967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Qualitative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                  </a:t>
            </a:r>
            <a:r>
              <a:rPr lang="en-US" sz="32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Quantitative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025976" y="4963885"/>
            <a:ext cx="10140043" cy="0"/>
          </a:xfrm>
          <a:prstGeom prst="straightConnector1">
            <a:avLst/>
          </a:prstGeom>
          <a:ln w="7620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2318" y="4066122"/>
            <a:ext cx="10967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Nominal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sz="3200" b="1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Ordinal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Interval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sz="32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Ratio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87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Scales of Measurement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5257" y="1715861"/>
            <a:ext cx="2443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Discrete</a:t>
            </a:r>
            <a:endParaRPr lang="en-US" sz="3600" b="1" dirty="0">
              <a:solidFill>
                <a:schemeClr val="accent2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7473" y="1715861"/>
            <a:ext cx="2748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Continuous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514" y="2729402"/>
            <a:ext cx="5192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Cannot be broken down </a:t>
            </a:r>
            <a:r>
              <a:rPr lang="en-US" sz="3600" b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into smaller units</a:t>
            </a:r>
            <a:endParaRPr lang="en-US" sz="3600" b="1" dirty="0">
              <a:solidFill>
                <a:schemeClr val="tx2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5551" y="2729402"/>
            <a:ext cx="5192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Can be broken into smaller units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2513" y="5045388"/>
            <a:ext cx="51924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Number of siblings, racial groups, have the disease or not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05551" y="5045388"/>
            <a:ext cx="5192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Time to finish an exam, height of a person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894114"/>
            <a:ext cx="0" cy="4536269"/>
          </a:xfrm>
          <a:prstGeom prst="line">
            <a:avLst/>
          </a:prstGeom>
          <a:ln w="762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90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Graphing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1690688"/>
            <a:ext cx="1032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A VERY IMPORTANT part of data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769285"/>
            <a:ext cx="10325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It is useful for both:</a:t>
            </a: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Understanding patterns </a:t>
            </a:r>
            <a:r>
              <a:rPr lang="en-US" sz="36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in the data</a:t>
            </a: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Communicating</a:t>
            </a:r>
            <a:r>
              <a:rPr lang="en-US" sz="36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36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results in a much more meaningful way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5509875"/>
            <a:ext cx="1032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/>
                </a:solidFill>
                <a:latin typeface="Consolas" charset="0"/>
                <a:ea typeface="Consolas" charset="0"/>
                <a:cs typeface="Consolas" charset="0"/>
              </a:rPr>
              <a:t>Takes some practice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11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Some Types of Data Graphics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1690688"/>
            <a:ext cx="1032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Each provide different insights into the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3062418"/>
            <a:ext cx="10325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Line Graphs</a:t>
            </a: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Bar Graphs and Histograms</a:t>
            </a: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Scatterplots</a:t>
            </a: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Boxplots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62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Line Graphs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1690688"/>
            <a:ext cx="4660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Generally shows trends and patterns across groups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00" y="365125"/>
            <a:ext cx="6400800" cy="6400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26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805" y="172995"/>
            <a:ext cx="10997513" cy="3235281"/>
          </a:xfrm>
        </p:spPr>
        <p:txBody>
          <a:bodyPr>
            <a:noAutofit/>
          </a:bodyPr>
          <a:lstStyle/>
          <a:p>
            <a:pPr algn="ctr"/>
            <a:r>
              <a:rPr lang="en-US" sz="166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Today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4630" y="2894742"/>
            <a:ext cx="1031568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4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Working with </a:t>
            </a:r>
            <a:r>
              <a:rPr lang="en-US" sz="44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Data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4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Overview of Statistics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4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Intro to Statistical </a:t>
            </a:r>
            <a:r>
              <a:rPr lang="en-US" sz="44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Terminology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4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Intro to </a:t>
            </a:r>
            <a:r>
              <a:rPr lang="en-US" sz="4400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Jamovi (in class)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50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62000"/>
            <a:ext cx="6096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5"/>
            <a:ext cx="10515600" cy="1325563"/>
          </a:xfrm>
        </p:spPr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Bar Graphs </a:t>
            </a:r>
            <a:r>
              <a:rPr lang="en-US" b="1">
                <a:latin typeface="Consolas" charset="0"/>
                <a:ea typeface="Consolas" charset="0"/>
                <a:cs typeface="Consolas" charset="0"/>
              </a:rPr>
              <a:t>and </a:t>
            </a:r>
            <a:br>
              <a:rPr lang="en-US" b="1">
                <a:latin typeface="Consolas" charset="0"/>
                <a:ea typeface="Consolas" charset="0"/>
                <a:cs typeface="Consolas" charset="0"/>
              </a:rPr>
            </a:br>
            <a:r>
              <a:rPr lang="en-US" b="1">
                <a:latin typeface="Consolas" charset="0"/>
                <a:ea typeface="Consolas" charset="0"/>
                <a:cs typeface="Consolas" charset="0"/>
              </a:rPr>
              <a:t>Histograms</a:t>
            </a:r>
            <a:endParaRPr lang="en-US" b="1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371855"/>
            <a:ext cx="452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These help us understand distributions and frequencies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95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4127500" y="4076701"/>
            <a:ext cx="1117600" cy="97485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86300" y="4899156"/>
            <a:ext cx="7404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Symmetric vs. Asymmetric</a:t>
            </a:r>
          </a:p>
          <a:p>
            <a:pPr algn="ctr"/>
            <a:r>
              <a:rPr lang="en-US" sz="36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Unimodal vs. Multimodal</a:t>
            </a:r>
          </a:p>
          <a:p>
            <a:pPr algn="ctr"/>
            <a:r>
              <a:rPr lang="en-US" sz="3600" b="1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Short-tailed vs. long-tailed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555625"/>
            <a:ext cx="10515600" cy="1325563"/>
          </a:xfrm>
        </p:spPr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Bar Graphs </a:t>
            </a:r>
            <a:r>
              <a:rPr lang="en-US" b="1">
                <a:latin typeface="Consolas" charset="0"/>
                <a:ea typeface="Consolas" charset="0"/>
                <a:cs typeface="Consolas" charset="0"/>
              </a:rPr>
              <a:t>and </a:t>
            </a:r>
            <a:br>
              <a:rPr lang="en-US" b="1">
                <a:latin typeface="Consolas" charset="0"/>
                <a:ea typeface="Consolas" charset="0"/>
                <a:cs typeface="Consolas" charset="0"/>
              </a:rPr>
            </a:br>
            <a:r>
              <a:rPr lang="en-US" b="1">
                <a:latin typeface="Consolas" charset="0"/>
                <a:ea typeface="Consolas" charset="0"/>
                <a:cs typeface="Consolas" charset="0"/>
              </a:rPr>
              <a:t>Histograms</a:t>
            </a:r>
            <a:endParaRPr lang="en-US" b="1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2371855"/>
            <a:ext cx="452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These help us understand </a:t>
            </a:r>
            <a:r>
              <a:rPr lang="en-US" sz="36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distributions</a:t>
            </a:r>
            <a:r>
              <a:rPr lang="en-US" sz="36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 and frequencies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21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534400" y="3797300"/>
            <a:ext cx="0" cy="110185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96125" y="2528978"/>
            <a:ext cx="2876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Skew</a:t>
            </a:r>
          </a:p>
          <a:p>
            <a:pPr algn="ctr"/>
            <a:r>
              <a:rPr lang="en-US" sz="36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Kurtosis</a:t>
            </a:r>
          </a:p>
        </p:txBody>
      </p:sp>
    </p:spTree>
    <p:extLst>
      <p:ext uri="{BB962C8B-B14F-4D97-AF65-F5344CB8AC3E}">
        <p14:creationId xmlns:p14="http://schemas.microsoft.com/office/powerpoint/2010/main" val="75170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Scatterplots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1690688"/>
            <a:ext cx="370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Show us how two (or more</a:t>
            </a:r>
            <a:r>
              <a:rPr lang="en-US" sz="3600" b="1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) variables are related</a:t>
            </a:r>
            <a:endParaRPr lang="en-US" sz="3600" b="1" dirty="0">
              <a:solidFill>
                <a:schemeClr val="accent6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00" y="520700"/>
            <a:ext cx="7315200" cy="6096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25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-11204" r="11204"/>
          <a:stretch/>
        </p:blipFill>
        <p:spPr>
          <a:xfrm>
            <a:off x="3643630" y="520700"/>
            <a:ext cx="8321040" cy="594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Boxplots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1690688"/>
            <a:ext cx="38481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Show us the range and where most values are for a variable (usually across groups)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02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Frequency Tables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1690688"/>
            <a:ext cx="1032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Tables can also be very valuable to understand patterns in the data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841790"/>
              </p:ext>
            </p:extLst>
          </p:nvPr>
        </p:nvGraphicFramePr>
        <p:xfrm>
          <a:off x="1235074" y="3360600"/>
          <a:ext cx="953135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2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2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Percent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Cumulative Percent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25.0%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25.0%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12.5%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37.5%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50.0%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87.5%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12.5%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43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8212" y="1108332"/>
            <a:ext cx="1141367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Questions?</a:t>
            </a:r>
          </a:p>
          <a:p>
            <a:pPr algn="ctr"/>
            <a:r>
              <a:rPr lang="en-US" sz="60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Please post them to the discussion board before class starts</a:t>
            </a:r>
            <a:endParaRPr lang="en-US" sz="6000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E30D6B-58FB-6F42-B0AC-D167B8DED558}"/>
              </a:ext>
            </a:extLst>
          </p:cNvPr>
          <p:cNvSpPr txBox="1"/>
          <p:nvPr/>
        </p:nvSpPr>
        <p:spPr>
          <a:xfrm>
            <a:off x="3869882" y="5987018"/>
            <a:ext cx="449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of Pre-Recorded Lecture Slides</a:t>
            </a:r>
          </a:p>
        </p:txBody>
      </p:sp>
    </p:spTree>
    <p:extLst>
      <p:ext uri="{BB962C8B-B14F-4D97-AF65-F5344CB8AC3E}">
        <p14:creationId xmlns:p14="http://schemas.microsoft.com/office/powerpoint/2010/main" val="535694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99" y="354177"/>
            <a:ext cx="114136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In-class discussion </a:t>
            </a:r>
          </a:p>
          <a:p>
            <a:r>
              <a:rPr lang="en-US" sz="8800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slides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E0082-4F3B-9A46-B1B6-DA791A08D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238" y="1464870"/>
            <a:ext cx="4750932" cy="3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2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Reading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2147" y="2223025"/>
            <a:ext cx="103477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  <a:hlinkClick r:id="rId2" tooltip="R for Data Science"/>
              </a:rPr>
              <a:t>Data in Spreadsheets</a:t>
            </a:r>
            <a:endParaRPr lang="en-US" sz="7200" b="1" dirty="0">
              <a:solidFill>
                <a:schemeClr val="accent3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4008109"/>
            <a:ext cx="10762342" cy="17634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What did you like? Not like?</a:t>
            </a:r>
          </a:p>
          <a:p>
            <a:pPr algn="ctr"/>
            <a:r>
              <a:rPr lang="en-US" sz="36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Things you thought were useful? Confusing?</a:t>
            </a:r>
          </a:p>
        </p:txBody>
      </p:sp>
    </p:spTree>
    <p:extLst>
      <p:ext uri="{BB962C8B-B14F-4D97-AF65-F5344CB8AC3E}">
        <p14:creationId xmlns:p14="http://schemas.microsoft.com/office/powerpoint/2010/main" val="132851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8" y="1965326"/>
            <a:ext cx="10515600" cy="391296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2 Be </a:t>
            </a:r>
            <a:r>
              <a:rPr lang="en-US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Consistent</a:t>
            </a:r>
            <a:b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3 Choose </a:t>
            </a:r>
            <a:r>
              <a:rPr lang="en-US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good names </a:t>
            </a:r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for things </a:t>
            </a:r>
            <a:b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4 Write dates as YYYY-MM-DD </a:t>
            </a:r>
            <a:b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6 Put just </a:t>
            </a:r>
            <a:r>
              <a:rPr lang="en-US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one thing in a cell </a:t>
            </a:r>
            <a:br>
              <a:rPr lang="en-US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7 Make it a </a:t>
            </a:r>
            <a:r>
              <a:rPr lang="en-US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rectangle</a:t>
            </a:r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b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8 Create a </a:t>
            </a:r>
            <a:r>
              <a:rPr lang="en-US" b="1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data dictionary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0858" y="391886"/>
            <a:ext cx="7814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  <a:hlinkClick r:id="rId2" tooltip="R for Data Science"/>
              </a:rPr>
              <a:t>Data in Spreadsheets</a:t>
            </a:r>
            <a:endParaRPr lang="en-US" sz="5400" b="1" dirty="0">
              <a:solidFill>
                <a:schemeClr val="accent3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73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01777"/>
            <a:ext cx="8126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Review</a:t>
            </a:r>
            <a:endParaRPr lang="en-US" sz="7200" dirty="0">
              <a:solidFill>
                <a:schemeClr val="accent3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1573377"/>
            <a:ext cx="10515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Name one thing you liked from Broman et al.</a:t>
            </a:r>
          </a:p>
          <a:p>
            <a:pPr marL="742950" indent="-742950">
              <a:buAutoNum type="arabicPeriod"/>
            </a:pPr>
            <a:r>
              <a:rPr lang="en-US" sz="36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What is a statistic?</a:t>
            </a:r>
          </a:p>
          <a:p>
            <a:pPr marL="742950" indent="-742950">
              <a:buAutoNum type="arabicPeriod"/>
            </a:pPr>
            <a:r>
              <a:rPr lang="en-US" sz="36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What is the difference between a population and a sample?</a:t>
            </a:r>
          </a:p>
          <a:p>
            <a:pPr marL="742950" indent="-742950">
              <a:buAutoNum type="arabicPeriod"/>
            </a:pPr>
            <a:r>
              <a:rPr lang="en-US" sz="36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True or False. Independent variables are also known as outcomes.</a:t>
            </a:r>
          </a:p>
          <a:p>
            <a:pPr marL="742950" indent="-742950">
              <a:buAutoNum type="arabicPeriod"/>
            </a:pPr>
            <a:r>
              <a:rPr lang="en-US" sz="36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Which contain more information: ordinal or ratio variables?</a:t>
            </a:r>
          </a:p>
        </p:txBody>
      </p:sp>
    </p:spTree>
    <p:extLst>
      <p:ext uri="{BB962C8B-B14F-4D97-AF65-F5344CB8AC3E}">
        <p14:creationId xmlns:p14="http://schemas.microsoft.com/office/powerpoint/2010/main" val="69343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Why Learn Statistics?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199" y="1744096"/>
            <a:ext cx="109673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It is the </a:t>
            </a:r>
            <a:r>
              <a:rPr lang="en-US" sz="44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language</a:t>
            </a:r>
            <a:r>
              <a:rPr lang="en-US" sz="44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of understanding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3356992"/>
            <a:ext cx="109673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Allows you to </a:t>
            </a:r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complete your thesis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!</a:t>
            </a:r>
          </a:p>
          <a:p>
            <a:pPr marL="571500" indent="-571500">
              <a:buFontTx/>
              <a:buChar char="-"/>
            </a:pP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Helps you </a:t>
            </a:r>
            <a:r>
              <a:rPr lang="en-US" sz="32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communicate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with other data people you work with</a:t>
            </a:r>
          </a:p>
          <a:p>
            <a:pPr marL="571500" indent="-571500">
              <a:buFontTx/>
              <a:buChar char="-"/>
            </a:pP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Gives you power to </a:t>
            </a:r>
            <a:r>
              <a:rPr lang="en-US" sz="32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convince stakeholders with evidence</a:t>
            </a:r>
          </a:p>
          <a:p>
            <a:pPr marL="571500" indent="-571500">
              <a:buFontTx/>
              <a:buChar char="-"/>
            </a:pP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Opens up </a:t>
            </a:r>
            <a:r>
              <a:rPr lang="en-US" sz="3200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job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opportunities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2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01777"/>
            <a:ext cx="8126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Review</a:t>
            </a:r>
            <a:endParaRPr lang="en-US" sz="7200" dirty="0">
              <a:solidFill>
                <a:schemeClr val="accent3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1598777"/>
            <a:ext cx="66421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en-US" sz="34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What information does a boxplot give us?</a:t>
            </a:r>
          </a:p>
          <a:p>
            <a:pPr marL="742950" indent="-742950">
              <a:buAutoNum type="arabicPeriod" startAt="6"/>
            </a:pPr>
            <a:r>
              <a:rPr lang="en-US" sz="34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What about a scatterplot?</a:t>
            </a:r>
          </a:p>
          <a:p>
            <a:pPr marL="742950" indent="-742950">
              <a:buAutoNum type="arabicPeriod" startAt="6"/>
            </a:pPr>
            <a:r>
              <a:rPr lang="en-US" sz="34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What is the difference between a bar graph and a histogram?</a:t>
            </a:r>
          </a:p>
          <a:p>
            <a:pPr marL="742950" indent="-742950">
              <a:buAutoNum type="arabicPeriod" startAt="6"/>
            </a:pPr>
            <a:r>
              <a:rPr lang="en-US" sz="34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Graph the data from the table: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96585"/>
              </p:ext>
            </p:extLst>
          </p:nvPr>
        </p:nvGraphicFramePr>
        <p:xfrm>
          <a:off x="7581900" y="656590"/>
          <a:ext cx="4305300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67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The Vocabulary of Statistics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850988"/>
            <a:ext cx="105156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Hypothesis Testing (Inferential Statistics)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" y="3297538"/>
            <a:ext cx="8109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“Null </a:t>
            </a:r>
            <a:r>
              <a:rPr lang="en-US" sz="28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Hypothesis </a:t>
            </a:r>
            <a:r>
              <a:rPr lang="en-US" sz="2800" b="1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Significance Testing”</a:t>
            </a:r>
            <a:endParaRPr lang="en-US" sz="2800" b="1" dirty="0">
              <a:solidFill>
                <a:schemeClr val="accent6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4308547"/>
            <a:ext cx="1051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Gives us an idea about what the population may look like based on our sample (accounts for </a:t>
            </a:r>
            <a:r>
              <a:rPr lang="en-US" sz="28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sampling error</a:t>
            </a: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) =&gt; “significance”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The Vocabulary of Statistics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850988"/>
            <a:ext cx="105156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Hypothesis Testing (Inferential Statistics)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5828510"/>
            <a:ext cx="1051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Tells us how big the effect is =&gt; “meaningfulness”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4227290"/>
            <a:ext cx="105156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Effect Sizes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4996731"/>
            <a:ext cx="8109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“Magnitude of the effect”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3297538"/>
            <a:ext cx="8109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accent6">
                    <a:lumMod val="20000"/>
                    <a:lumOff val="8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“Null 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Hypothesis </a:t>
            </a:r>
            <a:r>
              <a:rPr lang="en-US" sz="2800" b="1">
                <a:solidFill>
                  <a:schemeClr val="accent6">
                    <a:lumMod val="20000"/>
                    <a:lumOff val="8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Significance Testing”</a:t>
            </a: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5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Scales of Measurement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199" y="1800565"/>
            <a:ext cx="109673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"The </a:t>
            </a:r>
            <a:r>
              <a:rPr lang="en-US" sz="40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way a variable is measured determines the kinds of statistical procedures that can </a:t>
            </a:r>
            <a:r>
              <a:rPr lang="en-US" sz="4000" b="1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be used” </a:t>
            </a:r>
            <a:r>
              <a:rPr lang="en-US" sz="40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4000" b="1" dirty="0" err="1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pg</a:t>
            </a:r>
            <a:r>
              <a:rPr lang="en-US" sz="40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 10)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199" y="3849434"/>
            <a:ext cx="109673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Want measures that:</a:t>
            </a:r>
          </a:p>
          <a:p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1. Are reliable</a:t>
            </a:r>
          </a:p>
          <a:p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2. Are valid</a:t>
            </a:r>
          </a:p>
          <a:p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3. Are meaningful</a:t>
            </a:r>
          </a:p>
          <a:p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4. Have a high degree of information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69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Scales of Measurement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320" y="1715862"/>
            <a:ext cx="10967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4 General Types (see pg. 11)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8200" y="2264256"/>
          <a:ext cx="10918371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7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2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onsolas" charset="0"/>
                          <a:ea typeface="Consolas" charset="0"/>
                          <a:cs typeface="Consolas" charset="0"/>
                        </a:rPr>
                        <a:t>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onsolas" charset="0"/>
                          <a:ea typeface="Consolas" charset="0"/>
                          <a:cs typeface="Consolas" charset="0"/>
                        </a:rPr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onsolas" charset="0"/>
                          <a:ea typeface="Consolas" charset="0"/>
                          <a:cs typeface="Consolas" charset="0"/>
                        </a:rPr>
                        <a:t>What the scale allows you to 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Nominal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charset="0"/>
                          <a:ea typeface="Consolas" charset="0"/>
                          <a:cs typeface="Consolas" charset="0"/>
                        </a:rPr>
                        <a:t>Categories based on qualitative similarity (no order to the categories)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charset="0"/>
                          <a:ea typeface="Consolas" charset="0"/>
                          <a:cs typeface="Consolas" charset="0"/>
                        </a:rPr>
                        <a:t>Count</a:t>
                      </a:r>
                      <a:r>
                        <a:rPr lang="en-US" sz="1800" baseline="0" dirty="0">
                          <a:latin typeface="Consolas" charset="0"/>
                          <a:ea typeface="Consolas" charset="0"/>
                          <a:cs typeface="Consolas" charset="0"/>
                        </a:rPr>
                        <a:t> the number of things in the categories</a:t>
                      </a:r>
                      <a:endParaRPr lang="en-US" sz="18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Ordinal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charset="0"/>
                          <a:ea typeface="Consolas" charset="0"/>
                          <a:cs typeface="Consolas" charset="0"/>
                        </a:rPr>
                        <a:t>Like</a:t>
                      </a:r>
                      <a:r>
                        <a:rPr lang="en-US" sz="1800" baseline="0" dirty="0">
                          <a:latin typeface="Consolas" charset="0"/>
                          <a:ea typeface="Consolas" charset="0"/>
                          <a:cs typeface="Consolas" charset="0"/>
                        </a:rPr>
                        <a:t> nominal, but the categories can be ranked</a:t>
                      </a:r>
                      <a:endParaRPr lang="en-US" sz="18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charset="0"/>
                          <a:ea typeface="Consolas" charset="0"/>
                          <a:cs typeface="Consolas" charset="0"/>
                        </a:rPr>
                        <a:t>Count and rank</a:t>
                      </a:r>
                      <a:r>
                        <a:rPr lang="en-US" sz="1800" baseline="0" dirty="0">
                          <a:latin typeface="Consolas" charset="0"/>
                          <a:ea typeface="Consolas" charset="0"/>
                          <a:cs typeface="Consolas" charset="0"/>
                        </a:rPr>
                        <a:t> the number of things in each category</a:t>
                      </a:r>
                      <a:endParaRPr lang="en-US" sz="18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Interval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charset="0"/>
                          <a:ea typeface="Consolas" charset="0"/>
                          <a:cs typeface="Consolas" charset="0"/>
                        </a:rPr>
                        <a:t>Quantify how much of something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charset="0"/>
                          <a:ea typeface="Consolas" charset="0"/>
                          <a:cs typeface="Consolas" charset="0"/>
                        </a:rPr>
                        <a:t>Count, rank, and quantify how much of something there is (zero does not mean there’s nothing)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charset="0"/>
                          <a:ea typeface="Consolas" charset="0"/>
                          <a:cs typeface="Consolas" charset="0"/>
                        </a:rPr>
                        <a:t>Quantify</a:t>
                      </a:r>
                      <a:r>
                        <a:rPr lang="en-US" sz="1800" baseline="0" dirty="0">
                          <a:latin typeface="Consolas" charset="0"/>
                          <a:ea typeface="Consolas" charset="0"/>
                          <a:cs typeface="Consolas" charset="0"/>
                        </a:rPr>
                        <a:t> how much of something (zero means there is none of that thing)</a:t>
                      </a:r>
                      <a:endParaRPr lang="en-US" sz="18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charset="0"/>
                          <a:ea typeface="Consolas" charset="0"/>
                          <a:cs typeface="Consolas" charset="0"/>
                        </a:rPr>
                        <a:t>Count, rank, and quantify how much of something there is with a meaningful zero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47257" y="2264256"/>
            <a:ext cx="9209314" cy="4216539"/>
          </a:xfrm>
          <a:prstGeom prst="rect">
            <a:avLst/>
          </a:prstGeom>
          <a:solidFill>
            <a:srgbClr val="F2F2F2">
              <a:alpha val="96863"/>
            </a:srgb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solidFill>
                <a:schemeClr val="accent6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ctr"/>
            <a:r>
              <a:rPr lang="en-US" sz="54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Team Challenge:</a:t>
            </a:r>
          </a:p>
          <a:p>
            <a:pPr algn="ctr"/>
            <a:r>
              <a:rPr lang="en-US" sz="54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What are some examples of each type?</a:t>
            </a:r>
          </a:p>
          <a:p>
            <a:pPr algn="ctr"/>
            <a:endParaRPr lang="en-US" sz="2800" b="1" dirty="0">
              <a:solidFill>
                <a:schemeClr val="accent6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ctr"/>
            <a:endParaRPr lang="en-US" sz="2400" b="1" dirty="0">
              <a:solidFill>
                <a:schemeClr val="accent6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5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Frequency Tables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1690688"/>
            <a:ext cx="1032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Tables can also be very valuable to understand patterns in the data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35074" y="3360600"/>
          <a:ext cx="953135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2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2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Percent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Cumulative Percent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25.0%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25.0%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12.5%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37.5%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50.0%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87.5%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12.5%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nsolas" charset="0"/>
                          <a:ea typeface="Consolas" charset="0"/>
                          <a:cs typeface="Consolas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799" y="3360600"/>
            <a:ext cx="4746627" cy="3046988"/>
          </a:xfrm>
          <a:prstGeom prst="rect">
            <a:avLst/>
          </a:prstGeom>
          <a:solidFill>
            <a:srgbClr val="F2F2F2">
              <a:alpha val="96863"/>
            </a:srgb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What plot could be used to show this information?</a:t>
            </a:r>
          </a:p>
        </p:txBody>
      </p:sp>
    </p:spTree>
    <p:extLst>
      <p:ext uri="{BB962C8B-B14F-4D97-AF65-F5344CB8AC3E}">
        <p14:creationId xmlns:p14="http://schemas.microsoft.com/office/powerpoint/2010/main" val="32290330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164" y="1376803"/>
            <a:ext cx="114136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Application</a:t>
            </a:r>
            <a:endParaRPr lang="en-US" sz="8800" dirty="0">
              <a:solidFill>
                <a:schemeClr val="accent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EC2E2-D008-C344-8F8F-FA885E3438A9}"/>
              </a:ext>
            </a:extLst>
          </p:cNvPr>
          <p:cNvSpPr txBox="1"/>
          <p:nvPr/>
        </p:nvSpPr>
        <p:spPr>
          <a:xfrm>
            <a:off x="3914151" y="2782669"/>
            <a:ext cx="4363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Example Using the Class Data &amp;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Office/Parks and Rec Data Set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E3B548-4D66-7440-B0BD-5D47B9C75724}"/>
              </a:ext>
            </a:extLst>
          </p:cNvPr>
          <p:cNvSpPr txBox="1"/>
          <p:nvPr/>
        </p:nvSpPr>
        <p:spPr>
          <a:xfrm>
            <a:off x="3724197" y="4489456"/>
            <a:ext cx="4743606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Clean the Data </a:t>
            </a:r>
          </a:p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using principles from Broman article</a:t>
            </a:r>
          </a:p>
          <a:p>
            <a:pPr algn="ctr"/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Import into Jamovi</a:t>
            </a:r>
          </a:p>
        </p:txBody>
      </p:sp>
    </p:spTree>
    <p:extLst>
      <p:ext uri="{BB962C8B-B14F-4D97-AF65-F5344CB8AC3E}">
        <p14:creationId xmlns:p14="http://schemas.microsoft.com/office/powerpoint/2010/main" val="283825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95954"/>
            <a:ext cx="10515600" cy="132556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Statistics</a:t>
            </a:r>
            <a:r>
              <a:rPr lang="en-US" b="1" dirty="0">
                <a:solidFill>
                  <a:schemeClr val="accent4"/>
                </a:solidFill>
                <a:latin typeface="Consolas" charset="0"/>
                <a:ea typeface="Consolas" charset="0"/>
                <a:cs typeface="Consolas" charset="0"/>
              </a:rPr>
              <a:t> helps us understand our </a:t>
            </a:r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data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Data and Statistics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294414" y="3421517"/>
            <a:ext cx="1191986" cy="11994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776357" y="3421517"/>
            <a:ext cx="1077686" cy="119946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1055914" y="4747079"/>
            <a:ext cx="4430486" cy="1768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Summarize the data easily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357257" y="4747079"/>
            <a:ext cx="4996543" cy="1768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Ask questions about what the data mean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5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9186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Statistics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842522"/>
            <a:ext cx="109673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A </a:t>
            </a:r>
            <a:r>
              <a:rPr lang="en-US" sz="44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statistic</a:t>
            </a:r>
            <a:r>
              <a:rPr lang="en-US" sz="44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is some sort of summary of the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3919374"/>
            <a:ext cx="1051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44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The </a:t>
            </a:r>
            <a:r>
              <a:rPr lang="en-US" sz="44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average</a:t>
            </a:r>
            <a:r>
              <a:rPr lang="en-US" sz="44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is a statistic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4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A </a:t>
            </a:r>
            <a:r>
              <a:rPr lang="en-US" sz="44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frequency</a:t>
            </a:r>
            <a:r>
              <a:rPr lang="en-US" sz="44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sz="44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count</a:t>
            </a:r>
            <a:r>
              <a:rPr lang="en-US" sz="4400" b="1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sz="44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is a statistic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4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474977" y="1690688"/>
            <a:ext cx="9290958" cy="46209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The Vocabulary of Statistics</a:t>
            </a:r>
          </a:p>
        </p:txBody>
      </p:sp>
      <p:sp>
        <p:nvSpPr>
          <p:cNvPr id="9" name="Oval 8"/>
          <p:cNvSpPr/>
          <p:nvPr/>
        </p:nvSpPr>
        <p:spPr>
          <a:xfrm>
            <a:off x="6302829" y="2940250"/>
            <a:ext cx="3690257" cy="21218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25964" y="2876694"/>
            <a:ext cx="32944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Population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22676" y="3616459"/>
            <a:ext cx="20505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Sample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The Vocabulary of Statistics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942" y="2255100"/>
            <a:ext cx="70262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Descriptive Statistics</a:t>
            </a:r>
          </a:p>
        </p:txBody>
      </p:sp>
      <p:sp>
        <p:nvSpPr>
          <p:cNvPr id="3" name="Rectangle 2"/>
          <p:cNvSpPr/>
          <p:nvPr/>
        </p:nvSpPr>
        <p:spPr>
          <a:xfrm>
            <a:off x="4327518" y="4403663"/>
            <a:ext cx="7026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Inferential Statistics</a:t>
            </a:r>
            <a:endParaRPr lang="en-US" sz="4400" b="1" dirty="0">
              <a:solidFill>
                <a:schemeClr val="accent2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2121" y="3024541"/>
            <a:ext cx="52559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Describing the data that you have (your sample)</a:t>
            </a:r>
          </a:p>
        </p:txBody>
      </p:sp>
      <p:sp>
        <p:nvSpPr>
          <p:cNvPr id="6" name="Rectangle 5"/>
          <p:cNvSpPr/>
          <p:nvPr/>
        </p:nvSpPr>
        <p:spPr>
          <a:xfrm>
            <a:off x="4846828" y="5173104"/>
            <a:ext cx="59876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Understanding what your data say about the population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7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The Vocabulary of Statistics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104258"/>
            <a:ext cx="4269886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Independent Variables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6596743" y="2104258"/>
            <a:ext cx="5001986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Dependent</a:t>
            </a:r>
          </a:p>
          <a:p>
            <a:pPr algn="ctr"/>
            <a:r>
              <a:rPr lang="en-US" sz="4400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Variables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55771" y="2827533"/>
            <a:ext cx="1077686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44936" y="3849725"/>
            <a:ext cx="505641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“predictors” or “IV”</a:t>
            </a:r>
          </a:p>
          <a:p>
            <a:pPr algn="ctr"/>
            <a:endParaRPr lang="en-US" sz="1200" dirty="0">
              <a:solidFill>
                <a:schemeClr val="accent6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ctr"/>
            <a:r>
              <a:rPr lang="en-US" sz="28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These are the variables that we think are causing or influencing the outcome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6569529" y="3849724"/>
            <a:ext cx="505641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“outcomes” or “DV”</a:t>
            </a:r>
          </a:p>
          <a:p>
            <a:pPr algn="ctr"/>
            <a:endParaRPr lang="en-US" sz="1200" dirty="0">
              <a:solidFill>
                <a:schemeClr val="accent1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ctr"/>
            <a:r>
              <a:rPr lang="en-US" sz="28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These are the variables that we think are caused by an independent variable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7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The Vocabulary of Statistics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850988"/>
            <a:ext cx="105156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Hypothesis Testing (Inferential Statistics)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" y="3297538"/>
            <a:ext cx="8109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“Null </a:t>
            </a:r>
            <a:r>
              <a:rPr lang="en-US" sz="28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Hypothesis </a:t>
            </a:r>
            <a:r>
              <a:rPr lang="en-US" sz="2800" b="1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Significance Testing”</a:t>
            </a:r>
            <a:endParaRPr lang="en-US" sz="2800" b="1" dirty="0">
              <a:solidFill>
                <a:schemeClr val="accent6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4308547"/>
            <a:ext cx="1051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Gives us an idea about what the population may look like based on our sample (accounts for </a:t>
            </a:r>
            <a:r>
              <a:rPr lang="en-US" sz="28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sampling error</a:t>
            </a: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) =&gt; “significance”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8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1920</Words>
  <Application>Microsoft Macintosh PowerPoint</Application>
  <PresentationFormat>Widescreen</PresentationFormat>
  <Paragraphs>383</Paragraphs>
  <Slides>36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Consolas</vt:lpstr>
      <vt:lpstr>Office Theme</vt:lpstr>
      <vt:lpstr>Applied Statistical Analysis</vt:lpstr>
      <vt:lpstr>Today</vt:lpstr>
      <vt:lpstr>Why Learn Statistics?</vt:lpstr>
      <vt:lpstr>Statistics helps us understand our data</vt:lpstr>
      <vt:lpstr>Statistics</vt:lpstr>
      <vt:lpstr>The Vocabulary of Statistics</vt:lpstr>
      <vt:lpstr>The Vocabulary of Statistics</vt:lpstr>
      <vt:lpstr>The Vocabulary of Statistics</vt:lpstr>
      <vt:lpstr>The Vocabulary of Statistics</vt:lpstr>
      <vt:lpstr>The Vocabulary of Statistics</vt:lpstr>
      <vt:lpstr>Scales of Measurement</vt:lpstr>
      <vt:lpstr>Scales of Measurement</vt:lpstr>
      <vt:lpstr>Scales of Measurement</vt:lpstr>
      <vt:lpstr>Scales of Measurement</vt:lpstr>
      <vt:lpstr>Scales of Measurement</vt:lpstr>
      <vt:lpstr>Scales of Measurement</vt:lpstr>
      <vt:lpstr>Graphing Data</vt:lpstr>
      <vt:lpstr>Some Types of Data Graphics</vt:lpstr>
      <vt:lpstr>Line Graphs</vt:lpstr>
      <vt:lpstr>Bar Graphs and  Histograms</vt:lpstr>
      <vt:lpstr>Bar Graphs and  Histograms</vt:lpstr>
      <vt:lpstr>Scatterplots</vt:lpstr>
      <vt:lpstr>Boxplots</vt:lpstr>
      <vt:lpstr>Frequency Tables</vt:lpstr>
      <vt:lpstr>PowerPoint Presentation</vt:lpstr>
      <vt:lpstr>PowerPoint Presentation</vt:lpstr>
      <vt:lpstr>Reading</vt:lpstr>
      <vt:lpstr>2 Be Consistent 3 Choose good names for things  4 Write dates as YYYY-MM-DD  6 Put just one thing in a cell  7 Make it a rectangle  8 Create a data dictionary </vt:lpstr>
      <vt:lpstr>PowerPoint Presentation</vt:lpstr>
      <vt:lpstr>PowerPoint Presentation</vt:lpstr>
      <vt:lpstr>The Vocabulary of Statistics</vt:lpstr>
      <vt:lpstr>The Vocabulary of Statistics</vt:lpstr>
      <vt:lpstr>Scales of Measurement</vt:lpstr>
      <vt:lpstr>Scales of Measurement</vt:lpstr>
      <vt:lpstr>Frequency Tables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Statistical Analysis</dc:title>
  <dc:creator>Tyson Barrett</dc:creator>
  <cp:lastModifiedBy>Tyson Barrett</cp:lastModifiedBy>
  <cp:revision>125</cp:revision>
  <cp:lastPrinted>2018-01-11T01:59:47Z</cp:lastPrinted>
  <dcterms:created xsi:type="dcterms:W3CDTF">2017-12-29T23:46:42Z</dcterms:created>
  <dcterms:modified xsi:type="dcterms:W3CDTF">2019-12-11T21:40:04Z</dcterms:modified>
</cp:coreProperties>
</file>