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92" r:id="rId3"/>
    <p:sldId id="258" r:id="rId4"/>
    <p:sldId id="257" r:id="rId5"/>
    <p:sldId id="310" r:id="rId6"/>
    <p:sldId id="296" r:id="rId7"/>
    <p:sldId id="300" r:id="rId8"/>
    <p:sldId id="295" r:id="rId9"/>
    <p:sldId id="294" r:id="rId10"/>
    <p:sldId id="297" r:id="rId11"/>
    <p:sldId id="298" r:id="rId12"/>
    <p:sldId id="311" r:id="rId13"/>
    <p:sldId id="299" r:id="rId14"/>
    <p:sldId id="301" r:id="rId15"/>
    <p:sldId id="302" r:id="rId16"/>
    <p:sldId id="305" r:id="rId17"/>
    <p:sldId id="306" r:id="rId18"/>
    <p:sldId id="312" r:id="rId19"/>
    <p:sldId id="307" r:id="rId20"/>
    <p:sldId id="313" r:id="rId21"/>
    <p:sldId id="314" r:id="rId22"/>
    <p:sldId id="315" r:id="rId23"/>
    <p:sldId id="308" r:id="rId24"/>
    <p:sldId id="309" r:id="rId25"/>
    <p:sldId id="304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A984"/>
    <a:srgbClr val="F2F2F2"/>
    <a:srgbClr val="226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4"/>
    <p:restoredTop sz="88261"/>
  </p:normalViewPr>
  <p:slideViewPr>
    <p:cSldViewPr snapToGrid="0">
      <p:cViewPr varScale="1">
        <p:scale>
          <a:sx n="105" d="100"/>
          <a:sy n="105" d="100"/>
        </p:scale>
        <p:origin x="8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C9D28-6C7A-F54B-8742-1BC8620D2733}" type="datetimeFigureOut">
              <a:rPr lang="en-US" smtClean="0"/>
              <a:t>8/5/24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3BECD-14D5-9945-A314-0B6509F5B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6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09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68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Avenir Next" panose="020B0503020202020204" pitchFamily="34" charset="0"/>
              </a:rPr>
              <a:t>Can work for a long time without breaking changes</a:t>
            </a:r>
          </a:p>
          <a:p>
            <a:endParaRPr lang="en-US" sz="800" b="1" dirty="0">
              <a:latin typeface="Avenir Next" panose="020B0503020202020204" pitchFamily="34" charset="0"/>
            </a:endParaRPr>
          </a:p>
          <a:p>
            <a:r>
              <a:rPr lang="en-US" sz="1200" b="1" dirty="0">
                <a:latin typeface="Avenir Next" panose="020B0503020202020204" pitchFamily="34" charset="0"/>
              </a:rPr>
              <a:t>When breaking changes are planned, communicated early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78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Avenir Next" panose="020B0503020202020204" pitchFamily="34" charset="0"/>
              </a:rPr>
              <a:t>Can work for a long time without breaking changes</a:t>
            </a:r>
          </a:p>
          <a:p>
            <a:endParaRPr lang="en-US" sz="800" b="1" dirty="0">
              <a:latin typeface="Avenir Next" panose="020B0503020202020204" pitchFamily="34" charset="0"/>
            </a:endParaRPr>
          </a:p>
          <a:p>
            <a:r>
              <a:rPr lang="en-US" sz="1200" b="1" dirty="0">
                <a:latin typeface="Avenir Next" panose="020B0503020202020204" pitchFamily="34" charset="0"/>
              </a:rPr>
              <a:t>When breaking changes are planned, communicated early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31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08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tools often use the super accessible code from dplyr too (arrow and </a:t>
            </a:r>
            <a:r>
              <a:rPr lang="en-US" dirty="0" err="1"/>
              <a:t>duckDB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03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92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5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54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77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40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71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31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56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62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46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50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47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B88F7-D0B2-1A49-927F-1F28AB2DA2A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34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start with a VERY brief history lesson about data frames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52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the time was groundbreaking and made so many data operations easier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19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the time was groundbreaking and made so many data operations easier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43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2008 data.table was released to build on this, keep the good stuff, drop the bad, make it faster (both to type and to compute) – but importantly keeps a similar syntax and feel to data frames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98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the time was groundbreaking and made so many data operations easier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2008 data.table was released to build on this, keep the good stuff, drop the bad, make it faster (both to type and to compute) – but importantly keeps a similar syntax and feel to data frames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33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72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3BECD-14D5-9945-A314-0B6509F5B0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39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1BA1-A4A6-55C5-37E3-C1F3CE3BAE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66D98-2084-5FDA-D5B6-08DFA0DDB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6EDB1-9BC5-C24B-EA34-3BCA0B38A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CE8-B22A-174D-B426-FCE09715FE8C}" type="datetimeFigureOut">
              <a:rPr lang="en-US" smtClean="0"/>
              <a:t>8/5/24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B2423-3333-A84D-9105-A6794F19C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0DE27-4E60-65EA-D75A-4032ACBC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6819-6341-2947-8196-A27E62497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6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39FC8-1223-2C35-2B3C-F71C8AA3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C5DF6-A005-83E2-1AE5-D481203E5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8203C-DD01-2E29-9A76-BAC4E7EE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CE8-B22A-174D-B426-FCE09715FE8C}" type="datetimeFigureOut">
              <a:rPr lang="en-US" smtClean="0"/>
              <a:t>8/5/24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9C643-E277-3AA7-FC83-AA0B6F3BE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0B8A4-7429-AFEC-9E86-CA6B42C5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6819-6341-2947-8196-A27E62497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21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41A8AE-DF7D-F8BC-EBFD-28408798F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D2382C-3D70-149D-D9B2-7FDCD156B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96ECD-9665-638E-60A4-432382CAC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CE8-B22A-174D-B426-FCE09715FE8C}" type="datetimeFigureOut">
              <a:rPr lang="en-US" smtClean="0"/>
              <a:t>8/5/24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9DDD7-2CD9-8788-045C-AAE3509BE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D580B-CE40-F578-8FA4-3E25FF9B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6819-6341-2947-8196-A27E62497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5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C87EA-ABD7-CD62-6E9D-2F580A713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DDCAB-3F6F-570C-9BA7-4FD54A47E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20014-C8D1-2D70-3782-75A4585D2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CE8-B22A-174D-B426-FCE09715FE8C}" type="datetimeFigureOut">
              <a:rPr lang="en-US" smtClean="0"/>
              <a:t>8/5/24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682CB-721D-FEAF-78F1-8FDDE481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54EC8-6E9E-123F-8E77-0ADF3FE60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6819-6341-2947-8196-A27E62497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47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703A-C551-1C7F-37FD-79293BAB3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7F110-3907-A27D-6784-3A5B5B5D7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7B06F-E579-58E4-224F-98CD9E708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CE8-B22A-174D-B426-FCE09715FE8C}" type="datetimeFigureOut">
              <a:rPr lang="en-US" smtClean="0"/>
              <a:t>8/5/24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E3FD7-747C-9D3D-32A0-26E2AF477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66972-D8B0-D517-6504-C0E9F2234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6819-6341-2947-8196-A27E62497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0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795D8-B989-C0E3-4FC1-14C61F455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D6AB2-3CB2-7AA5-7BD3-64C1ED206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175D8C-2E2C-644D-C4E6-8B8486AFA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57AF8-40A9-F1B5-BE66-EEEF5EB21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CE8-B22A-174D-B426-FCE09715FE8C}" type="datetimeFigureOut">
              <a:rPr lang="en-US" smtClean="0"/>
              <a:t>8/5/24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66625-B0A4-DBEE-EBFF-4D17EE6AC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0AA1F-1D60-217C-B5F1-E1CE820A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6819-6341-2947-8196-A27E62497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04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85C9D-50AD-778C-DE4F-C7A78A28B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F7921-72B7-768A-CB03-AA4C3C0C6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636FA-CA17-408A-BEA5-FB436694B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B5503-922C-E56C-9E12-D397741EF7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80EC8D-9A45-2486-4547-57473A249F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1DAA85-A65B-C9F1-FF5D-64F551BA9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CE8-B22A-174D-B426-FCE09715FE8C}" type="datetimeFigureOut">
              <a:rPr lang="en-US" smtClean="0"/>
              <a:t>8/5/24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BA6B9F-B30A-925B-691A-5C660F94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6C0741-A4FD-29C3-EC13-828708E22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6819-6341-2947-8196-A27E62497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37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9E4C9-37EE-143C-F015-8E3DD6EF1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95E7AB-EE13-40CE-C2B8-CAA704982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CE8-B22A-174D-B426-FCE09715FE8C}" type="datetimeFigureOut">
              <a:rPr lang="en-US" smtClean="0"/>
              <a:t>8/5/24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71742-1156-8A5B-7FFA-AF9AD3D6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F7CEA-672A-57D0-8A3D-F5FC3744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6819-6341-2947-8196-A27E62497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3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FAFFF-60BD-0970-43A0-ECBDB23BA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CE8-B22A-174D-B426-FCE09715FE8C}" type="datetimeFigureOut">
              <a:rPr lang="en-US" smtClean="0"/>
              <a:t>8/5/24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6A3991-4E0A-0B27-407F-70F4BBBA0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92E08-C870-6F54-6542-C344E406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6819-6341-2947-8196-A27E62497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5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039A0-BEB8-B28E-096F-A6F835E4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8F396-1E30-E5E8-12C3-E0FB8CC35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20BB5-20CD-FA2D-3A6E-8466F7F98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D4A4E-1846-A9E2-1B9C-CC66EC164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CE8-B22A-174D-B426-FCE09715FE8C}" type="datetimeFigureOut">
              <a:rPr lang="en-US" smtClean="0"/>
              <a:t>8/5/24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5ACED-1BB5-0B1D-77BE-B676027C2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0831-CBE2-2AE4-2729-D1509C6F3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6819-6341-2947-8196-A27E62497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0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EFA4-5A9B-413C-8F8F-FAD656574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1ABC34-B91E-1154-5B1A-CF65EDA6F7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3F25F-40CD-0B5A-B568-9B85017BA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A3445-A7E1-4B9D-A5BB-06556026F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CE8-B22A-174D-B426-FCE09715FE8C}" type="datetimeFigureOut">
              <a:rPr lang="en-US" smtClean="0"/>
              <a:t>8/5/24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0B637-F580-2BD0-0750-B8DF42587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A2207-3BD2-47F2-8264-25BC92CB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6819-6341-2947-8196-A27E62497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98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CACC1C-F5D8-5998-FFCE-3296A218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63137-96AE-CED7-FA2C-305E5148A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7AD3D-9589-BC1D-D3D7-3956332FE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C5FCE8-B22A-174D-B426-FCE09715FE8C}" type="datetimeFigureOut">
              <a:rPr lang="en-US" smtClean="0"/>
              <a:t>8/5/24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A1C87-4E32-9DE9-159D-56C091F36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42140-6744-F165-47EC-F367B2C34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AB6819-6341-2947-8196-A27E62497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0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6.tif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29.sv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8297B-5663-CE1E-B0D1-2C9C75E38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082" y="2141870"/>
            <a:ext cx="11094281" cy="2387600"/>
          </a:xfrm>
        </p:spPr>
        <p:txBody>
          <a:bodyPr>
            <a:normAutofit/>
          </a:bodyPr>
          <a:lstStyle/>
          <a:p>
            <a:pPr algn="l"/>
            <a:r>
              <a:rPr lang="en-US" sz="6700" dirty="0">
                <a:solidFill>
                  <a:schemeClr val="accent1"/>
                </a:solidFill>
                <a:latin typeface="Avenir Book" panose="02000503020000020003" pitchFamily="2" charset="0"/>
                <a:cs typeface="Consolas" panose="020B0609020204030204" pitchFamily="49" charset="0"/>
              </a:rPr>
              <a:t>Efficient Tools for Your Tidy Workflow</a:t>
            </a:r>
            <a:endParaRPr lang="en-US" dirty="0">
              <a:solidFill>
                <a:schemeClr val="accent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0C303-8883-DA52-98BC-0BD1DCD6A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082" y="236104"/>
            <a:ext cx="9144000" cy="474301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latin typeface="Avenir Book" panose="02000503020000020003" pitchFamily="2" charset="0"/>
              </a:rPr>
              <a:t>Tyson S. Barrett, PhD  |  JSM 2024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51A492-CF1D-A7E7-604B-BDA601088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33675" y="4634577"/>
            <a:ext cx="10524650" cy="0"/>
          </a:xfrm>
          <a:prstGeom prst="line">
            <a:avLst/>
          </a:prstGeom>
          <a:ln w="85725"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216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B993A982-D621-7D08-972F-528FAAA64ABC}"/>
              </a:ext>
            </a:extLst>
          </p:cNvPr>
          <p:cNvSpPr txBox="1">
            <a:spLocks/>
          </p:cNvSpPr>
          <p:nvPr/>
        </p:nvSpPr>
        <p:spPr>
          <a:xfrm>
            <a:off x="682082" y="4844792"/>
            <a:ext cx="11094281" cy="7582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  <a:cs typeface="Consolas" panose="020B0609020204030204" pitchFamily="49" charset="0"/>
              </a:rPr>
              <a:t>A case for incorporating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11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609599" y="93266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Why </a:t>
            </a:r>
            <a:r>
              <a:rPr kumimoji="0" lang="en-US" sz="9600" b="1" i="0" u="none" strike="noStrike" kern="1200" cap="all" spc="10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        </a:t>
            </a:r>
            <a:r>
              <a:rPr kumimoji="0" lang="en-US" sz="60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?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1C5455-2B5F-78AE-526C-989063FC6DA3}"/>
              </a:ext>
            </a:extLst>
          </p:cNvPr>
          <p:cNvSpPr txBox="1"/>
          <p:nvPr/>
        </p:nvSpPr>
        <p:spPr>
          <a:xfrm>
            <a:off x="609600" y="2548337"/>
            <a:ext cx="3012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Concise syntax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C5E468-F75A-A4ED-D70F-2A9C42502B27}"/>
              </a:ext>
            </a:extLst>
          </p:cNvPr>
          <p:cNvSpPr txBox="1"/>
          <p:nvPr/>
        </p:nvSpPr>
        <p:spPr>
          <a:xfrm>
            <a:off x="609599" y="3179279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Fast speed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6E228D-98BB-7389-C49D-432FAB4F40C3}"/>
              </a:ext>
            </a:extLst>
          </p:cNvPr>
          <p:cNvSpPr txBox="1"/>
          <p:nvPr/>
        </p:nvSpPr>
        <p:spPr>
          <a:xfrm>
            <a:off x="609599" y="3810221"/>
            <a:ext cx="3456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Book" panose="02000503020000020003" pitchFamily="2" charset="0"/>
              </a:rPr>
              <a:t>Memory efficient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D29EDB-5F3B-42E2-0E40-8C1AA03C05B7}"/>
              </a:ext>
            </a:extLst>
          </p:cNvPr>
          <p:cNvSpPr txBox="1"/>
          <p:nvPr/>
        </p:nvSpPr>
        <p:spPr>
          <a:xfrm>
            <a:off x="609599" y="4441163"/>
            <a:ext cx="6623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Careful API lifecycle management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F1781-B934-FA05-2286-604A71666C93}"/>
              </a:ext>
            </a:extLst>
          </p:cNvPr>
          <p:cNvSpPr txBox="1"/>
          <p:nvPr/>
        </p:nvSpPr>
        <p:spPr>
          <a:xfrm>
            <a:off x="609599" y="5072105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Community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7E1D2-B224-87B2-C85E-73A1E87DFD52}"/>
              </a:ext>
            </a:extLst>
          </p:cNvPr>
          <p:cNvSpPr txBox="1"/>
          <p:nvPr/>
        </p:nvSpPr>
        <p:spPr>
          <a:xfrm>
            <a:off x="609599" y="5703047"/>
            <a:ext cx="2437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Feature rich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12CBF0-882C-FC09-E14C-38AA1986AE90}"/>
              </a:ext>
            </a:extLst>
          </p:cNvPr>
          <p:cNvSpPr txBox="1"/>
          <p:nvPr/>
        </p:nvSpPr>
        <p:spPr>
          <a:xfrm>
            <a:off x="2865345" y="21562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9953D6-DFCF-FA65-77D1-1BF41CFB1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192" y="1196608"/>
            <a:ext cx="8739991" cy="531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31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609599" y="93266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Why </a:t>
            </a:r>
            <a:r>
              <a:rPr kumimoji="0" lang="en-US" sz="9600" b="1" i="0" u="none" strike="noStrike" kern="1200" cap="all" spc="10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        </a:t>
            </a:r>
            <a:r>
              <a:rPr kumimoji="0" lang="en-US" sz="60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?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1C5455-2B5F-78AE-526C-989063FC6DA3}"/>
              </a:ext>
            </a:extLst>
          </p:cNvPr>
          <p:cNvSpPr txBox="1"/>
          <p:nvPr/>
        </p:nvSpPr>
        <p:spPr>
          <a:xfrm>
            <a:off x="609600" y="2548337"/>
            <a:ext cx="3012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Concise syntax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C5E468-F75A-A4ED-D70F-2A9C42502B27}"/>
              </a:ext>
            </a:extLst>
          </p:cNvPr>
          <p:cNvSpPr txBox="1"/>
          <p:nvPr/>
        </p:nvSpPr>
        <p:spPr>
          <a:xfrm>
            <a:off x="609599" y="3179279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Fast speed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6E228D-98BB-7389-C49D-432FAB4F40C3}"/>
              </a:ext>
            </a:extLst>
          </p:cNvPr>
          <p:cNvSpPr txBox="1"/>
          <p:nvPr/>
        </p:nvSpPr>
        <p:spPr>
          <a:xfrm>
            <a:off x="609599" y="3810221"/>
            <a:ext cx="3456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Memory efficient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D29EDB-5F3B-42E2-0E40-8C1AA03C05B7}"/>
              </a:ext>
            </a:extLst>
          </p:cNvPr>
          <p:cNvSpPr txBox="1"/>
          <p:nvPr/>
        </p:nvSpPr>
        <p:spPr>
          <a:xfrm>
            <a:off x="609599" y="4441163"/>
            <a:ext cx="6623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2"/>
                </a:solidFill>
                <a:latin typeface="Avenir Book" panose="02000503020000020003" pitchFamily="2" charset="0"/>
              </a:rPr>
              <a:t>Careful API lifecycle management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F1781-B934-FA05-2286-604A71666C93}"/>
              </a:ext>
            </a:extLst>
          </p:cNvPr>
          <p:cNvSpPr txBox="1"/>
          <p:nvPr/>
        </p:nvSpPr>
        <p:spPr>
          <a:xfrm>
            <a:off x="609599" y="5072105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Community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7E1D2-B224-87B2-C85E-73A1E87DFD52}"/>
              </a:ext>
            </a:extLst>
          </p:cNvPr>
          <p:cNvSpPr txBox="1"/>
          <p:nvPr/>
        </p:nvSpPr>
        <p:spPr>
          <a:xfrm>
            <a:off x="609599" y="5703047"/>
            <a:ext cx="2437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Feature rich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12CBF0-882C-FC09-E14C-38AA1986AE90}"/>
              </a:ext>
            </a:extLst>
          </p:cNvPr>
          <p:cNvSpPr txBox="1"/>
          <p:nvPr/>
        </p:nvSpPr>
        <p:spPr>
          <a:xfrm>
            <a:off x="2865345" y="21562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7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D92898-85B4-64B7-802C-69896301356C}"/>
              </a:ext>
            </a:extLst>
          </p:cNvPr>
          <p:cNvSpPr txBox="1"/>
          <p:nvPr/>
        </p:nvSpPr>
        <p:spPr>
          <a:xfrm>
            <a:off x="5726720" y="5179826"/>
            <a:ext cx="355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Avenir Next" panose="020B0503020202020204" pitchFamily="34" charset="0"/>
              </a:rPr>
              <a:t>Still works for R version 3.3.0!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1D02639E-A109-EA1E-ACE1-41D76C96120B}"/>
              </a:ext>
            </a:extLst>
          </p:cNvPr>
          <p:cNvCxnSpPr>
            <a:stCxn id="3" idx="1"/>
            <a:endCxn id="13" idx="2"/>
          </p:cNvCxnSpPr>
          <p:nvPr/>
        </p:nvCxnSpPr>
        <p:spPr>
          <a:xfrm rot="10800000">
            <a:off x="3921564" y="5025938"/>
            <a:ext cx="1805156" cy="338554"/>
          </a:xfrm>
          <a:prstGeom prst="curvedConnector2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125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609599" y="93266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Why </a:t>
            </a:r>
            <a:r>
              <a:rPr kumimoji="0" lang="en-US" sz="9600" b="1" i="0" u="none" strike="noStrike" kern="1200" cap="all" spc="10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        </a:t>
            </a:r>
            <a:r>
              <a:rPr kumimoji="0" lang="en-US" sz="60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?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1C5455-2B5F-78AE-526C-989063FC6DA3}"/>
              </a:ext>
            </a:extLst>
          </p:cNvPr>
          <p:cNvSpPr txBox="1"/>
          <p:nvPr/>
        </p:nvSpPr>
        <p:spPr>
          <a:xfrm>
            <a:off x="609600" y="2548337"/>
            <a:ext cx="3012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Concise syntax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C5E468-F75A-A4ED-D70F-2A9C42502B27}"/>
              </a:ext>
            </a:extLst>
          </p:cNvPr>
          <p:cNvSpPr txBox="1"/>
          <p:nvPr/>
        </p:nvSpPr>
        <p:spPr>
          <a:xfrm>
            <a:off x="609599" y="3179279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Fast speed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6E228D-98BB-7389-C49D-432FAB4F40C3}"/>
              </a:ext>
            </a:extLst>
          </p:cNvPr>
          <p:cNvSpPr txBox="1"/>
          <p:nvPr/>
        </p:nvSpPr>
        <p:spPr>
          <a:xfrm>
            <a:off x="609599" y="3810221"/>
            <a:ext cx="3456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Memory efficient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D29EDB-5F3B-42E2-0E40-8C1AA03C05B7}"/>
              </a:ext>
            </a:extLst>
          </p:cNvPr>
          <p:cNvSpPr txBox="1"/>
          <p:nvPr/>
        </p:nvSpPr>
        <p:spPr>
          <a:xfrm>
            <a:off x="609599" y="4441163"/>
            <a:ext cx="6623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2"/>
                </a:solidFill>
                <a:latin typeface="Avenir Book" panose="02000503020000020003" pitchFamily="2" charset="0"/>
              </a:rPr>
              <a:t>Careful API lifecycle management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F1781-B934-FA05-2286-604A71666C93}"/>
              </a:ext>
            </a:extLst>
          </p:cNvPr>
          <p:cNvSpPr txBox="1"/>
          <p:nvPr/>
        </p:nvSpPr>
        <p:spPr>
          <a:xfrm>
            <a:off x="609599" y="5072105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Community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7E1D2-B224-87B2-C85E-73A1E87DFD52}"/>
              </a:ext>
            </a:extLst>
          </p:cNvPr>
          <p:cNvSpPr txBox="1"/>
          <p:nvPr/>
        </p:nvSpPr>
        <p:spPr>
          <a:xfrm>
            <a:off x="609599" y="5703047"/>
            <a:ext cx="2437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Feature rich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12CBF0-882C-FC09-E14C-38AA1986AE90}"/>
              </a:ext>
            </a:extLst>
          </p:cNvPr>
          <p:cNvSpPr txBox="1"/>
          <p:nvPr/>
        </p:nvSpPr>
        <p:spPr>
          <a:xfrm>
            <a:off x="2865345" y="21562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7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D92898-85B4-64B7-802C-69896301356C}"/>
              </a:ext>
            </a:extLst>
          </p:cNvPr>
          <p:cNvSpPr txBox="1"/>
          <p:nvPr/>
        </p:nvSpPr>
        <p:spPr>
          <a:xfrm>
            <a:off x="5726720" y="5179826"/>
            <a:ext cx="355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Avenir Next" panose="020B0503020202020204" pitchFamily="34" charset="0"/>
              </a:rPr>
              <a:t>Still works for R version 3.3.0!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1D02639E-A109-EA1E-ACE1-41D76C96120B}"/>
              </a:ext>
            </a:extLst>
          </p:cNvPr>
          <p:cNvCxnSpPr>
            <a:stCxn id="3" idx="1"/>
            <a:endCxn id="13" idx="2"/>
          </p:cNvCxnSpPr>
          <p:nvPr/>
        </p:nvCxnSpPr>
        <p:spPr>
          <a:xfrm rot="10800000">
            <a:off x="3921564" y="5025938"/>
            <a:ext cx="1805156" cy="338554"/>
          </a:xfrm>
          <a:prstGeom prst="curvedConnector2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22" name="Picture 6" descr="Simone Biles shakes off a calf injury to dominate during Olympic gymnastics  qualifying | Sports | times-news.com">
            <a:extLst>
              <a:ext uri="{FF2B5EF4-FFF2-40B4-BE49-F238E27FC236}">
                <a16:creationId xmlns:a16="http://schemas.microsoft.com/office/drawing/2014/main" id="{0115A002-43BE-AA2D-3E1F-8DD0E131F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6" y="188912"/>
            <a:ext cx="6378377" cy="425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98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609599" y="93266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Why say all these words to us statisticians?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1C5455-2B5F-78AE-526C-989063FC6DA3}"/>
              </a:ext>
            </a:extLst>
          </p:cNvPr>
          <p:cNvSpPr txBox="1"/>
          <p:nvPr/>
        </p:nvSpPr>
        <p:spPr>
          <a:xfrm>
            <a:off x="609599" y="3279857"/>
            <a:ext cx="10890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cs typeface="Consolas" panose="020B0609020204030204" pitchFamily="49" charset="0"/>
              </a:rPr>
              <a:t> </a:t>
            </a:r>
            <a:r>
              <a:rPr lang="en-US" sz="4000" b="1" dirty="0">
                <a:latin typeface="Avenir Book" panose="02000503020000020003" pitchFamily="2" charset="0"/>
              </a:rPr>
              <a:t>retains the </a:t>
            </a:r>
            <a:r>
              <a:rPr lang="en-US" sz="4000" b="1" dirty="0">
                <a:solidFill>
                  <a:schemeClr val="accent5"/>
                </a:solidFill>
                <a:latin typeface="Avenir Book" panose="02000503020000020003" pitchFamily="2" charset="0"/>
              </a:rPr>
              <a:t>benefits of matrices </a:t>
            </a:r>
            <a:r>
              <a:rPr lang="en-US" sz="4000" b="1" dirty="0">
                <a:latin typeface="Avenir Book" panose="02000503020000020003" pitchFamily="2" charset="0"/>
              </a:rPr>
              <a:t>and gives you the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flexibility of spreadsheets</a:t>
            </a:r>
          </a:p>
          <a:p>
            <a:endParaRPr lang="en-US" sz="2400" b="1" dirty="0">
              <a:latin typeface="Avenir Book" panose="02000503020000020003" pitchFamily="2" charset="0"/>
            </a:endParaRPr>
          </a:p>
          <a:p>
            <a:r>
              <a:rPr lang="en-US" sz="4000" b="1" dirty="0">
                <a:latin typeface="Avenir Book" panose="02000503020000020003" pitchFamily="2" charset="0"/>
              </a:rPr>
              <a:t>This is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ideal for statistical computing</a:t>
            </a:r>
          </a:p>
        </p:txBody>
      </p:sp>
    </p:spTree>
    <p:extLst>
      <p:ext uri="{BB962C8B-B14F-4D97-AF65-F5344CB8AC3E}">
        <p14:creationId xmlns:p14="http://schemas.microsoft.com/office/powerpoint/2010/main" val="1804410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609599" y="125540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New tools and 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1C5455-2B5F-78AE-526C-989063FC6DA3}"/>
              </a:ext>
            </a:extLst>
          </p:cNvPr>
          <p:cNvSpPr txBox="1"/>
          <p:nvPr/>
        </p:nvSpPr>
        <p:spPr>
          <a:xfrm>
            <a:off x="609599" y="2300911"/>
            <a:ext cx="11041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venir Next" panose="020B0503020202020204" pitchFamily="34" charset="0"/>
                <a:cs typeface="Consolas" panose="020B0609020204030204" pitchFamily="49" charset="0"/>
              </a:rPr>
              <a:t>Incredible new tools (e.g., arrow, </a:t>
            </a:r>
            <a:r>
              <a:rPr lang="en-US" sz="4000" dirty="0" err="1">
                <a:latin typeface="Avenir Next" panose="020B0503020202020204" pitchFamily="34" charset="0"/>
                <a:cs typeface="Consolas" panose="020B0609020204030204" pitchFamily="49" charset="0"/>
              </a:rPr>
              <a:t>duckDB</a:t>
            </a:r>
            <a:r>
              <a:rPr lang="en-US" sz="4000" dirty="0">
                <a:latin typeface="Avenir Next" panose="020B0503020202020204" pitchFamily="34" charset="0"/>
                <a:cs typeface="Consolas" panose="020B0609020204030204" pitchFamily="49" charset="0"/>
              </a:rPr>
              <a:t>, polars) are becoming increasingly accessible, is that the death of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r>
              <a:rPr lang="en-US" sz="4000" dirty="0">
                <a:latin typeface="Avenir Next" panose="020B0503020202020204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0F0AD7-FF27-C170-58AD-2679185739E4}"/>
              </a:ext>
            </a:extLst>
          </p:cNvPr>
          <p:cNvSpPr txBox="1"/>
          <p:nvPr/>
        </p:nvSpPr>
        <p:spPr>
          <a:xfrm>
            <a:off x="609599" y="74275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7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03CA9-0359-596B-1439-AC9389778BA7}"/>
              </a:ext>
            </a:extLst>
          </p:cNvPr>
          <p:cNvSpPr txBox="1"/>
          <p:nvPr/>
        </p:nvSpPr>
        <p:spPr>
          <a:xfrm>
            <a:off x="609599" y="4895296"/>
            <a:ext cx="1104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venir Next" panose="020B0503020202020204" pitchFamily="34" charset="0"/>
                <a:cs typeface="Consolas" panose="020B0609020204030204" pitchFamily="49" charset="0"/>
              </a:rPr>
              <a:t>No! Use these powerful tools together </a:t>
            </a:r>
            <a:endParaRPr lang="en-US" sz="4000" dirty="0">
              <a:latin typeface="Avenir Next" panose="020B0503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A60F66-62AC-4578-9D0A-11563EDDE388}"/>
              </a:ext>
            </a:extLst>
          </p:cNvPr>
          <p:cNvGrpSpPr/>
          <p:nvPr/>
        </p:nvGrpSpPr>
        <p:grpSpPr>
          <a:xfrm>
            <a:off x="9757186" y="4529701"/>
            <a:ext cx="2382629" cy="1571109"/>
            <a:chOff x="8627246" y="746955"/>
            <a:chExt cx="2457431" cy="1571109"/>
          </a:xfrm>
        </p:grpSpPr>
        <p:sp>
          <p:nvSpPr>
            <p:cNvPr id="5" name="Heart 4">
              <a:extLst>
                <a:ext uri="{FF2B5EF4-FFF2-40B4-BE49-F238E27FC236}">
                  <a16:creationId xmlns:a16="http://schemas.microsoft.com/office/drawing/2014/main" id="{85B5EF3A-258E-E44E-1C19-32D96AD5ECC7}"/>
                </a:ext>
              </a:extLst>
            </p:cNvPr>
            <p:cNvSpPr/>
            <p:nvPr/>
          </p:nvSpPr>
          <p:spPr>
            <a:xfrm>
              <a:off x="8627246" y="746955"/>
              <a:ext cx="2457431" cy="1571109"/>
            </a:xfrm>
            <a:prstGeom prst="hear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Heart 4">
              <a:extLst>
                <a:ext uri="{FF2B5EF4-FFF2-40B4-BE49-F238E27FC236}">
                  <a16:creationId xmlns:a16="http://schemas.microsoft.com/office/drawing/2014/main" id="{C2C8A749-AAC9-F4F5-E2EF-0FEB7E418078}"/>
                </a:ext>
              </a:extLst>
            </p:cNvPr>
            <p:cNvSpPr txBox="1"/>
            <p:nvPr/>
          </p:nvSpPr>
          <p:spPr>
            <a:xfrm>
              <a:off x="8876747" y="1030074"/>
              <a:ext cx="1963798" cy="8728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Open-Source Love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7331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609599" y="93266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Inject                            into your workflow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BEA2E2-5B8E-DF5C-196E-7E95070840BF}"/>
              </a:ext>
            </a:extLst>
          </p:cNvPr>
          <p:cNvSpPr txBox="1"/>
          <p:nvPr/>
        </p:nvSpPr>
        <p:spPr>
          <a:xfrm>
            <a:off x="1848138" y="4906300"/>
            <a:ext cx="7702474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# examples are using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dt = 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palmerpenguins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penguins_raw</a:t>
            </a: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dt = janitor::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clean_names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(dt)</a:t>
            </a:r>
          </a:p>
          <a:p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setDT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(dt)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6B9D3D-27B8-B235-0276-4E910CA34DD3}"/>
              </a:ext>
            </a:extLst>
          </p:cNvPr>
          <p:cNvGrpSpPr/>
          <p:nvPr/>
        </p:nvGrpSpPr>
        <p:grpSpPr>
          <a:xfrm>
            <a:off x="2383159" y="1502556"/>
            <a:ext cx="6632433" cy="2864020"/>
            <a:chOff x="2554361" y="1982300"/>
            <a:chExt cx="5926211" cy="241399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18DC4AA-F5EA-4A6B-00A5-BCA739DDD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361" y="2218378"/>
              <a:ext cx="5926211" cy="217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6A2A88-A8ED-2469-7F5E-03AE985FE509}"/>
                </a:ext>
              </a:extLst>
            </p:cNvPr>
            <p:cNvSpPr txBox="1"/>
            <p:nvPr/>
          </p:nvSpPr>
          <p:spPr>
            <a:xfrm>
              <a:off x="2554361" y="1982300"/>
              <a:ext cx="1909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From “R for Data Science”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56509DA-1D03-A958-5B5C-FD0F985D02FF}"/>
              </a:ext>
            </a:extLst>
          </p:cNvPr>
          <p:cNvSpPr/>
          <p:nvPr/>
        </p:nvSpPr>
        <p:spPr>
          <a:xfrm>
            <a:off x="1137920" y="3716336"/>
            <a:ext cx="2946400" cy="6502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can help you here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0A23C30-9417-BFEA-129C-EA20805F9A35}"/>
              </a:ext>
            </a:extLst>
          </p:cNvPr>
          <p:cNvCxnSpPr>
            <a:cxnSpLocks/>
          </p:cNvCxnSpPr>
          <p:nvPr/>
        </p:nvCxnSpPr>
        <p:spPr>
          <a:xfrm flipV="1">
            <a:off x="3462158" y="3032605"/>
            <a:ext cx="321566" cy="616983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9089DB-4498-B6FD-484B-3C7D5EF44FD5}"/>
              </a:ext>
            </a:extLst>
          </p:cNvPr>
          <p:cNvCxnSpPr>
            <a:cxnSpLocks/>
          </p:cNvCxnSpPr>
          <p:nvPr/>
        </p:nvCxnSpPr>
        <p:spPr>
          <a:xfrm flipV="1">
            <a:off x="3911656" y="3032605"/>
            <a:ext cx="870551" cy="595963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FBEA102-ED47-94B1-885B-567597574FBF}"/>
              </a:ext>
            </a:extLst>
          </p:cNvPr>
          <p:cNvCxnSpPr>
            <a:cxnSpLocks/>
          </p:cNvCxnSpPr>
          <p:nvPr/>
        </p:nvCxnSpPr>
        <p:spPr>
          <a:xfrm flipV="1">
            <a:off x="4137369" y="3457905"/>
            <a:ext cx="1695872" cy="363604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44E1B2F-E344-8E7E-9229-B7037D23C0ED}"/>
              </a:ext>
            </a:extLst>
          </p:cNvPr>
          <p:cNvCxnSpPr>
            <a:cxnSpLocks/>
          </p:cNvCxnSpPr>
          <p:nvPr/>
        </p:nvCxnSpPr>
        <p:spPr>
          <a:xfrm flipV="1">
            <a:off x="2844989" y="3011585"/>
            <a:ext cx="41453" cy="658988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DE81B40-B248-B429-948C-1119DDD7E8FC}"/>
              </a:ext>
            </a:extLst>
          </p:cNvPr>
          <p:cNvSpPr txBox="1"/>
          <p:nvPr/>
        </p:nvSpPr>
        <p:spPr>
          <a:xfrm>
            <a:off x="2785241" y="-11495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54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A94C32D-1E73-80EC-FD04-0CD8C8600612}"/>
              </a:ext>
            </a:extLst>
          </p:cNvPr>
          <p:cNvCxnSpPr>
            <a:cxnSpLocks/>
          </p:cNvCxnSpPr>
          <p:nvPr/>
        </p:nvCxnSpPr>
        <p:spPr>
          <a:xfrm flipV="1">
            <a:off x="4131681" y="2461898"/>
            <a:ext cx="2099349" cy="1208675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10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609599" y="93266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Import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BEA2E2-5B8E-DF5C-196E-7E95070840BF}"/>
              </a:ext>
            </a:extLst>
          </p:cNvPr>
          <p:cNvSpPr txBox="1"/>
          <p:nvPr/>
        </p:nvSpPr>
        <p:spPr>
          <a:xfrm>
            <a:off x="1875483" y="4330731"/>
            <a:ext cx="770247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Consolas" panose="020B0609020204030204" pitchFamily="49" charset="0"/>
                <a:cs typeface="Consolas" panose="020B0609020204030204" pitchFamily="49" charset="0"/>
              </a:rPr>
              <a:t>dt = </a:t>
            </a:r>
            <a:r>
              <a:rPr lang="en-US" sz="5400" dirty="0" err="1">
                <a:latin typeface="Consolas" panose="020B0609020204030204" pitchFamily="49" charset="0"/>
                <a:cs typeface="Consolas" panose="020B0609020204030204" pitchFamily="49" charset="0"/>
              </a:rPr>
              <a:t>fread</a:t>
            </a:r>
            <a:r>
              <a:rPr lang="en-US" sz="5400" dirty="0">
                <a:latin typeface="Consolas" panose="020B0609020204030204" pitchFamily="49" charset="0"/>
                <a:cs typeface="Consolas" panose="020B0609020204030204" pitchFamily="49" charset="0"/>
              </a:rPr>
              <a:t>("path")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6B9D3D-27B8-B235-0276-4E910CA34DD3}"/>
              </a:ext>
            </a:extLst>
          </p:cNvPr>
          <p:cNvGrpSpPr/>
          <p:nvPr/>
        </p:nvGrpSpPr>
        <p:grpSpPr>
          <a:xfrm>
            <a:off x="4338079" y="314891"/>
            <a:ext cx="6632433" cy="2864020"/>
            <a:chOff x="2554361" y="1982300"/>
            <a:chExt cx="5926211" cy="241399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18DC4AA-F5EA-4A6B-00A5-BCA739DDD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361" y="2218378"/>
              <a:ext cx="5926211" cy="217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6A2A88-A8ED-2469-7F5E-03AE985FE509}"/>
                </a:ext>
              </a:extLst>
            </p:cNvPr>
            <p:cNvSpPr txBox="1"/>
            <p:nvPr/>
          </p:nvSpPr>
          <p:spPr>
            <a:xfrm>
              <a:off x="2554361" y="1982300"/>
              <a:ext cx="1909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From “R for Data Science”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44E1B2F-E344-8E7E-9229-B7037D23C0ED}"/>
              </a:ext>
            </a:extLst>
          </p:cNvPr>
          <p:cNvCxnSpPr>
            <a:cxnSpLocks/>
          </p:cNvCxnSpPr>
          <p:nvPr/>
        </p:nvCxnSpPr>
        <p:spPr>
          <a:xfrm flipV="1">
            <a:off x="4799909" y="1823920"/>
            <a:ext cx="41453" cy="658988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62D8EA4-BA4B-9020-295A-842602A52328}"/>
              </a:ext>
            </a:extLst>
          </p:cNvPr>
          <p:cNvSpPr/>
          <p:nvPr/>
        </p:nvSpPr>
        <p:spPr>
          <a:xfrm>
            <a:off x="5150313" y="849765"/>
            <a:ext cx="5693529" cy="2009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6509DA-1D03-A958-5B5C-FD0F985D02FF}"/>
              </a:ext>
            </a:extLst>
          </p:cNvPr>
          <p:cNvSpPr/>
          <p:nvPr/>
        </p:nvSpPr>
        <p:spPr>
          <a:xfrm>
            <a:off x="3092840" y="2528671"/>
            <a:ext cx="2946400" cy="6502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can help you here</a:t>
            </a:r>
          </a:p>
        </p:txBody>
      </p:sp>
    </p:spTree>
    <p:extLst>
      <p:ext uri="{BB962C8B-B14F-4D97-AF65-F5344CB8AC3E}">
        <p14:creationId xmlns:p14="http://schemas.microsoft.com/office/powerpoint/2010/main" val="77914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609599" y="93266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Tidy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BEA2E2-5B8E-DF5C-196E-7E95070840BF}"/>
              </a:ext>
            </a:extLst>
          </p:cNvPr>
          <p:cNvSpPr txBox="1"/>
          <p:nvPr/>
        </p:nvSpPr>
        <p:spPr>
          <a:xfrm>
            <a:off x="367157" y="3286859"/>
            <a:ext cx="8397766" cy="3477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dt2 = melt(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dt, 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id.vars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= c("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study_name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", "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sample_number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", "species"),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measure.vars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= c("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culmen_length_mm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", "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culmen_depth_mm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")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dt3 = </a:t>
            </a:r>
            <a:r>
              <a:rPr lang="en-US" sz="2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dcase</a:t>
            </a: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dt2, </a:t>
            </a:r>
          </a:p>
          <a:p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study_name</a:t>
            </a: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+ </a:t>
            </a:r>
            <a:r>
              <a:rPr lang="en-US" sz="2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sample_number</a:t>
            </a: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+ species ~ variable, </a:t>
            </a:r>
          </a:p>
          <a:p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value.var</a:t>
            </a: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"value"</a:t>
            </a:r>
          </a:p>
          <a:p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6B9D3D-27B8-B235-0276-4E910CA34DD3}"/>
              </a:ext>
            </a:extLst>
          </p:cNvPr>
          <p:cNvGrpSpPr/>
          <p:nvPr/>
        </p:nvGrpSpPr>
        <p:grpSpPr>
          <a:xfrm>
            <a:off x="4338079" y="314891"/>
            <a:ext cx="6632433" cy="2864020"/>
            <a:chOff x="2554361" y="1982300"/>
            <a:chExt cx="5926211" cy="241399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18DC4AA-F5EA-4A6B-00A5-BCA739DDD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361" y="2218378"/>
              <a:ext cx="5926211" cy="217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6A2A88-A8ED-2469-7F5E-03AE985FE509}"/>
                </a:ext>
              </a:extLst>
            </p:cNvPr>
            <p:cNvSpPr txBox="1"/>
            <p:nvPr/>
          </p:nvSpPr>
          <p:spPr>
            <a:xfrm>
              <a:off x="2554361" y="1982300"/>
              <a:ext cx="1909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From “R for Data Science”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44E1B2F-E344-8E7E-9229-B7037D23C0ED}"/>
              </a:ext>
            </a:extLst>
          </p:cNvPr>
          <p:cNvCxnSpPr>
            <a:cxnSpLocks/>
          </p:cNvCxnSpPr>
          <p:nvPr/>
        </p:nvCxnSpPr>
        <p:spPr>
          <a:xfrm flipV="1">
            <a:off x="5365115" y="1854289"/>
            <a:ext cx="447106" cy="607839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62D8EA4-BA4B-9020-295A-842602A52328}"/>
              </a:ext>
            </a:extLst>
          </p:cNvPr>
          <p:cNvSpPr/>
          <p:nvPr/>
        </p:nvSpPr>
        <p:spPr>
          <a:xfrm>
            <a:off x="6096000" y="849765"/>
            <a:ext cx="4747842" cy="2009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6509DA-1D03-A958-5B5C-FD0F985D02FF}"/>
              </a:ext>
            </a:extLst>
          </p:cNvPr>
          <p:cNvSpPr/>
          <p:nvPr/>
        </p:nvSpPr>
        <p:spPr>
          <a:xfrm>
            <a:off x="3092840" y="2528671"/>
            <a:ext cx="2946400" cy="6502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can help you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F84E04-751C-556F-1BF7-648428844E2A}"/>
              </a:ext>
            </a:extLst>
          </p:cNvPr>
          <p:cNvSpPr txBox="1"/>
          <p:nvPr/>
        </p:nvSpPr>
        <p:spPr>
          <a:xfrm>
            <a:off x="9078450" y="4108824"/>
            <a:ext cx="2921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venir Next" panose="020B0503020202020204" pitchFamily="34" charset="0"/>
              </a:rPr>
              <a:t>Pivot longer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3DCD42-4EFD-F0AF-668E-D536FC8A7F25}"/>
              </a:ext>
            </a:extLst>
          </p:cNvPr>
          <p:cNvCxnSpPr>
            <a:stCxn id="4" idx="1"/>
          </p:cNvCxnSpPr>
          <p:nvPr/>
        </p:nvCxnSpPr>
        <p:spPr>
          <a:xfrm flipH="1" flipV="1">
            <a:off x="8469921" y="4424855"/>
            <a:ext cx="608529" cy="71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858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609599" y="93266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Tidy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BEA2E2-5B8E-DF5C-196E-7E95070840BF}"/>
              </a:ext>
            </a:extLst>
          </p:cNvPr>
          <p:cNvSpPr txBox="1"/>
          <p:nvPr/>
        </p:nvSpPr>
        <p:spPr>
          <a:xfrm>
            <a:off x="367157" y="3286859"/>
            <a:ext cx="8397766" cy="3477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dt2 = melt(</a:t>
            </a:r>
          </a:p>
          <a:p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dt, </a:t>
            </a:r>
          </a:p>
          <a:p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id.vars</a:t>
            </a: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c("</a:t>
            </a:r>
            <a:r>
              <a:rPr lang="en-US" sz="2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study_name</a:t>
            </a: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", "</a:t>
            </a:r>
            <a:r>
              <a:rPr lang="en-US" sz="2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sample_number</a:t>
            </a: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", "species"),</a:t>
            </a:r>
          </a:p>
          <a:p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measure.vars</a:t>
            </a: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c("</a:t>
            </a:r>
            <a:r>
              <a:rPr lang="en-US" sz="2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culmen_length_mm</a:t>
            </a: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", "</a:t>
            </a:r>
            <a:r>
              <a:rPr lang="en-US" sz="2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culmen_depth_mm</a:t>
            </a: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")</a:t>
            </a:r>
          </a:p>
          <a:p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dt3 =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dcase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dt2, 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study_name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+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sample_number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+ species ~ variable, 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value.var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= "value"</a:t>
            </a:r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6B9D3D-27B8-B235-0276-4E910CA34DD3}"/>
              </a:ext>
            </a:extLst>
          </p:cNvPr>
          <p:cNvGrpSpPr/>
          <p:nvPr/>
        </p:nvGrpSpPr>
        <p:grpSpPr>
          <a:xfrm>
            <a:off x="4338079" y="314891"/>
            <a:ext cx="6632433" cy="2864020"/>
            <a:chOff x="2554361" y="1982300"/>
            <a:chExt cx="5926211" cy="241399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18DC4AA-F5EA-4A6B-00A5-BCA739DDD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361" y="2218378"/>
              <a:ext cx="5926211" cy="217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6A2A88-A8ED-2469-7F5E-03AE985FE509}"/>
                </a:ext>
              </a:extLst>
            </p:cNvPr>
            <p:cNvSpPr txBox="1"/>
            <p:nvPr/>
          </p:nvSpPr>
          <p:spPr>
            <a:xfrm>
              <a:off x="2554361" y="1982300"/>
              <a:ext cx="1909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From “R for Data Science”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44E1B2F-E344-8E7E-9229-B7037D23C0ED}"/>
              </a:ext>
            </a:extLst>
          </p:cNvPr>
          <p:cNvCxnSpPr>
            <a:cxnSpLocks/>
          </p:cNvCxnSpPr>
          <p:nvPr/>
        </p:nvCxnSpPr>
        <p:spPr>
          <a:xfrm flipV="1">
            <a:off x="5365115" y="1854289"/>
            <a:ext cx="447106" cy="607839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62D8EA4-BA4B-9020-295A-842602A52328}"/>
              </a:ext>
            </a:extLst>
          </p:cNvPr>
          <p:cNvSpPr/>
          <p:nvPr/>
        </p:nvSpPr>
        <p:spPr>
          <a:xfrm>
            <a:off x="6096000" y="849765"/>
            <a:ext cx="4747842" cy="2009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6509DA-1D03-A958-5B5C-FD0F985D02FF}"/>
              </a:ext>
            </a:extLst>
          </p:cNvPr>
          <p:cNvSpPr/>
          <p:nvPr/>
        </p:nvSpPr>
        <p:spPr>
          <a:xfrm>
            <a:off x="3092840" y="2528671"/>
            <a:ext cx="2946400" cy="6502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can help you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F62DC8-BAED-AB16-9FDA-F7287CFE7077}"/>
              </a:ext>
            </a:extLst>
          </p:cNvPr>
          <p:cNvSpPr txBox="1"/>
          <p:nvPr/>
        </p:nvSpPr>
        <p:spPr>
          <a:xfrm>
            <a:off x="9078450" y="5685069"/>
            <a:ext cx="2746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venir Next" panose="020B0503020202020204" pitchFamily="34" charset="0"/>
              </a:rPr>
              <a:t>Pivot wider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7AADA7-55DF-100D-FC41-14AC70402D51}"/>
              </a:ext>
            </a:extLst>
          </p:cNvPr>
          <p:cNvCxnSpPr/>
          <p:nvPr/>
        </p:nvCxnSpPr>
        <p:spPr>
          <a:xfrm flipH="1" flipV="1">
            <a:off x="8460658" y="6008234"/>
            <a:ext cx="608529" cy="71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3163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367157" y="194564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Transform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BEA2E2-5B8E-DF5C-196E-7E95070840BF}"/>
              </a:ext>
            </a:extLst>
          </p:cNvPr>
          <p:cNvSpPr txBox="1"/>
          <p:nvPr/>
        </p:nvSpPr>
        <p:spPr>
          <a:xfrm>
            <a:off x="367157" y="3429000"/>
            <a:ext cx="11414940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# transform a single variable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dt[, species :=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tolower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(species)]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dt[, species :=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stringr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str_remove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(species, "penguin.*$")]</a:t>
            </a:r>
          </a:p>
          <a:p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transform multiple columns at the same time</a:t>
            </a:r>
          </a:p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dt[, (names(.SD)) := </a:t>
            </a:r>
            <a:r>
              <a:rPr lang="en-US" sz="16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lapply</a:t>
            </a: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(.SD, fun), by = species, .</a:t>
            </a:r>
            <a:r>
              <a:rPr lang="en-US" sz="16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SDcols</a:t>
            </a: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culmen_length_mm:body_mass_g</a:t>
            </a: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endParaRPr lang="en-US" sz="1600" dirty="0">
              <a:solidFill>
                <a:schemeClr val="accent5">
                  <a:lumMod val="40000"/>
                  <a:lumOff val="6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join with another data set</a:t>
            </a:r>
          </a:p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dt[penguin, on = "species")]</a:t>
            </a:r>
          </a:p>
          <a:p>
            <a:endParaRPr lang="en-US" sz="1600" dirty="0">
              <a:solidFill>
                <a:schemeClr val="accent5">
                  <a:lumMod val="40000"/>
                  <a:lumOff val="6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rolling join</a:t>
            </a:r>
          </a:p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dt[penguin, on = "</a:t>
            </a:r>
            <a:r>
              <a:rPr lang="en-US" sz="16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egg_date</a:t>
            </a: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", roll = "nearest"]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6B9D3D-27B8-B235-0276-4E910CA34DD3}"/>
              </a:ext>
            </a:extLst>
          </p:cNvPr>
          <p:cNvGrpSpPr/>
          <p:nvPr/>
        </p:nvGrpSpPr>
        <p:grpSpPr>
          <a:xfrm>
            <a:off x="4338079" y="314891"/>
            <a:ext cx="6632433" cy="2864020"/>
            <a:chOff x="2554361" y="1982300"/>
            <a:chExt cx="5926211" cy="241399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18DC4AA-F5EA-4A6B-00A5-BCA739DDD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361" y="2218378"/>
              <a:ext cx="5926211" cy="217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6A2A88-A8ED-2469-7F5E-03AE985FE509}"/>
                </a:ext>
              </a:extLst>
            </p:cNvPr>
            <p:cNvSpPr txBox="1"/>
            <p:nvPr/>
          </p:nvSpPr>
          <p:spPr>
            <a:xfrm>
              <a:off x="2554361" y="1982300"/>
              <a:ext cx="1909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From “R for Data Science”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44E1B2F-E344-8E7E-9229-B7037D23C0ED}"/>
              </a:ext>
            </a:extLst>
          </p:cNvPr>
          <p:cNvCxnSpPr>
            <a:cxnSpLocks/>
          </p:cNvCxnSpPr>
          <p:nvPr/>
        </p:nvCxnSpPr>
        <p:spPr>
          <a:xfrm flipV="1">
            <a:off x="5797528" y="1802525"/>
            <a:ext cx="1060382" cy="672172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62D8EA4-BA4B-9020-295A-842602A52328}"/>
              </a:ext>
            </a:extLst>
          </p:cNvPr>
          <p:cNvSpPr/>
          <p:nvPr/>
        </p:nvSpPr>
        <p:spPr>
          <a:xfrm>
            <a:off x="7704082" y="746235"/>
            <a:ext cx="3139759" cy="2112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6509DA-1D03-A958-5B5C-FD0F985D02FF}"/>
              </a:ext>
            </a:extLst>
          </p:cNvPr>
          <p:cNvSpPr/>
          <p:nvPr/>
        </p:nvSpPr>
        <p:spPr>
          <a:xfrm>
            <a:off x="3092840" y="2528671"/>
            <a:ext cx="2946400" cy="6502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can help you here</a:t>
            </a:r>
          </a:p>
        </p:txBody>
      </p:sp>
    </p:spTree>
    <p:extLst>
      <p:ext uri="{BB962C8B-B14F-4D97-AF65-F5344CB8AC3E}">
        <p14:creationId xmlns:p14="http://schemas.microsoft.com/office/powerpoint/2010/main" val="1367428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5">
            <a:extLst>
              <a:ext uri="{FF2B5EF4-FFF2-40B4-BE49-F238E27FC236}">
                <a16:creationId xmlns:a16="http://schemas.microsoft.com/office/drawing/2014/main" id="{7223D0C7-1502-3C3B-992C-E1EA339A8841}"/>
              </a:ext>
            </a:extLst>
          </p:cNvPr>
          <p:cNvSpPr txBox="1">
            <a:spLocks/>
          </p:cNvSpPr>
          <p:nvPr/>
        </p:nvSpPr>
        <p:spPr>
          <a:xfrm>
            <a:off x="609599" y="369254"/>
            <a:ext cx="10415175" cy="70796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But first, Who am </a:t>
            </a:r>
            <a:r>
              <a:rPr lang="en-US" sz="4800" dirty="0">
                <a:solidFill>
                  <a:srgbClr val="000000"/>
                </a:solidFill>
                <a:latin typeface="Avenir Next LT Pro Demi"/>
              </a:rPr>
              <a:t>I</a:t>
            </a:r>
            <a:r>
              <a:rPr kumimoji="0" lang="en-US" sz="48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F39B9C-9929-E116-EA9E-6DC97016AE17}"/>
              </a:ext>
            </a:extLst>
          </p:cNvPr>
          <p:cNvSpPr txBox="1"/>
          <p:nvPr/>
        </p:nvSpPr>
        <p:spPr>
          <a:xfrm>
            <a:off x="609599" y="1554031"/>
            <a:ext cx="480727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enir Next" panose="020B0503020202020204" pitchFamily="34" charset="0"/>
              </a:rPr>
              <a:t>Current maintainer of </a:t>
            </a:r>
          </a:p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3600" b="1" dirty="0">
              <a:latin typeface="Avenir Next" panose="020B0503020202020204" pitchFamily="34" charset="0"/>
            </a:endParaRPr>
          </a:p>
        </p:txBody>
      </p:sp>
      <p:pic>
        <p:nvPicPr>
          <p:cNvPr id="7" name="Picture 6" descr="A dog in a sweater&#10;&#10;Description automatically generated">
            <a:extLst>
              <a:ext uri="{FF2B5EF4-FFF2-40B4-BE49-F238E27FC236}">
                <a16:creationId xmlns:a16="http://schemas.microsoft.com/office/drawing/2014/main" id="{C8E5A4FE-0695-89D8-2216-141836317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7" r="36734"/>
          <a:stretch/>
        </p:blipFill>
        <p:spPr>
          <a:xfrm>
            <a:off x="10353850" y="1589086"/>
            <a:ext cx="1605184" cy="3791415"/>
          </a:xfrm>
          <a:prstGeom prst="rect">
            <a:avLst/>
          </a:prstGeom>
        </p:spPr>
      </p:pic>
      <p:pic>
        <p:nvPicPr>
          <p:cNvPr id="9" name="Picture 8" descr="A person climbing a rock wall&#10;&#10;Description automatically generated">
            <a:extLst>
              <a:ext uri="{FF2B5EF4-FFF2-40B4-BE49-F238E27FC236}">
                <a16:creationId xmlns:a16="http://schemas.microsoft.com/office/drawing/2014/main" id="{CA9C5064-63DD-A1AA-EB99-2A133F7188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12"/>
          <a:stretch/>
        </p:blipFill>
        <p:spPr>
          <a:xfrm>
            <a:off x="5784642" y="2184973"/>
            <a:ext cx="2129865" cy="3453529"/>
          </a:xfrm>
          <a:prstGeom prst="rect">
            <a:avLst/>
          </a:prstGeom>
        </p:spPr>
      </p:pic>
      <p:pic>
        <p:nvPicPr>
          <p:cNvPr id="11" name="Picture 10" descr="A person and person taking a selfie on a beach&#10;&#10;Description automatically generated">
            <a:extLst>
              <a:ext uri="{FF2B5EF4-FFF2-40B4-BE49-F238E27FC236}">
                <a16:creationId xmlns:a16="http://schemas.microsoft.com/office/drawing/2014/main" id="{388A1D68-3054-B13C-27A1-A5307FCF0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8868" y="4388043"/>
            <a:ext cx="1773044" cy="2364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69B4D9-3780-25D5-15E4-1EDD442CE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219" y="3484794"/>
            <a:ext cx="2450480" cy="3267307"/>
          </a:xfrm>
          <a:prstGeom prst="rect">
            <a:avLst/>
          </a:prstGeom>
        </p:spPr>
      </p:pic>
      <p:pic>
        <p:nvPicPr>
          <p:cNvPr id="18" name="Picture 17" descr="A cat lying on a mouse pad&#10;&#10;Description automatically generated">
            <a:extLst>
              <a:ext uri="{FF2B5EF4-FFF2-40B4-BE49-F238E27FC236}">
                <a16:creationId xmlns:a16="http://schemas.microsoft.com/office/drawing/2014/main" id="{3F88E3D2-878C-E29B-53D5-DE0F9D377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8939" y="221675"/>
            <a:ext cx="2450480" cy="32673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77411C-3451-098E-63EC-00C8FF99898F}"/>
              </a:ext>
            </a:extLst>
          </p:cNvPr>
          <p:cNvSpPr txBox="1"/>
          <p:nvPr/>
        </p:nvSpPr>
        <p:spPr>
          <a:xfrm>
            <a:off x="621038" y="3135927"/>
            <a:ext cx="515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Next" panose="020B0503020202020204" pitchFamily="34" charset="0"/>
              </a:rPr>
              <a:t>Research Manager at a large US Health Insurer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D7280-BDEC-A7BE-3917-41485CFCF606}"/>
              </a:ext>
            </a:extLst>
          </p:cNvPr>
          <p:cNvSpPr txBox="1"/>
          <p:nvPr/>
        </p:nvSpPr>
        <p:spPr>
          <a:xfrm>
            <a:off x="609599" y="4657638"/>
            <a:ext cx="3228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Next" panose="020B0503020202020204" pitchFamily="34" charset="0"/>
              </a:rPr>
              <a:t>Human nerd</a:t>
            </a:r>
          </a:p>
        </p:txBody>
      </p:sp>
    </p:spTree>
    <p:extLst>
      <p:ext uri="{BB962C8B-B14F-4D97-AF65-F5344CB8AC3E}">
        <p14:creationId xmlns:p14="http://schemas.microsoft.com/office/powerpoint/2010/main" val="3104782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367157" y="194564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Transform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BEA2E2-5B8E-DF5C-196E-7E95070840BF}"/>
              </a:ext>
            </a:extLst>
          </p:cNvPr>
          <p:cNvSpPr txBox="1"/>
          <p:nvPr/>
        </p:nvSpPr>
        <p:spPr>
          <a:xfrm>
            <a:off x="367157" y="3429000"/>
            <a:ext cx="11414940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transform a single variable</a:t>
            </a:r>
          </a:p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dt[, species := </a:t>
            </a:r>
            <a:r>
              <a:rPr lang="en-US" sz="16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tolower</a:t>
            </a: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(species)]</a:t>
            </a:r>
          </a:p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dt[, species := </a:t>
            </a:r>
            <a:r>
              <a:rPr lang="en-US" sz="16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stringr</a:t>
            </a: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str_remove</a:t>
            </a: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(species, "penguin.*$")]</a:t>
            </a:r>
          </a:p>
          <a:p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# transform multiple columns at the same time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dt[, (names(.SD)) :=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lapply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(.SD, fun), by = species, .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SDcols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culmen_length_mm:body_mass_g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join with another data set</a:t>
            </a:r>
          </a:p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dt[penguin, on = "species")]</a:t>
            </a:r>
          </a:p>
          <a:p>
            <a:endParaRPr lang="en-US" sz="1600" dirty="0">
              <a:solidFill>
                <a:schemeClr val="accent5">
                  <a:lumMod val="40000"/>
                  <a:lumOff val="6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rolling join</a:t>
            </a:r>
          </a:p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dt[penguin, on = "</a:t>
            </a:r>
            <a:r>
              <a:rPr lang="en-US" sz="16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egg_date</a:t>
            </a: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", roll = "nearest"]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6B9D3D-27B8-B235-0276-4E910CA34DD3}"/>
              </a:ext>
            </a:extLst>
          </p:cNvPr>
          <p:cNvGrpSpPr/>
          <p:nvPr/>
        </p:nvGrpSpPr>
        <p:grpSpPr>
          <a:xfrm>
            <a:off x="4338079" y="314891"/>
            <a:ext cx="6632433" cy="2864020"/>
            <a:chOff x="2554361" y="1982300"/>
            <a:chExt cx="5926211" cy="241399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18DC4AA-F5EA-4A6B-00A5-BCA739DDD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361" y="2218378"/>
              <a:ext cx="5926211" cy="217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6A2A88-A8ED-2469-7F5E-03AE985FE509}"/>
                </a:ext>
              </a:extLst>
            </p:cNvPr>
            <p:cNvSpPr txBox="1"/>
            <p:nvPr/>
          </p:nvSpPr>
          <p:spPr>
            <a:xfrm>
              <a:off x="2554361" y="1982300"/>
              <a:ext cx="1909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From “R for Data Science”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44E1B2F-E344-8E7E-9229-B7037D23C0ED}"/>
              </a:ext>
            </a:extLst>
          </p:cNvPr>
          <p:cNvCxnSpPr>
            <a:cxnSpLocks/>
          </p:cNvCxnSpPr>
          <p:nvPr/>
        </p:nvCxnSpPr>
        <p:spPr>
          <a:xfrm flipV="1">
            <a:off x="5797528" y="1802525"/>
            <a:ext cx="1060382" cy="672172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62D8EA4-BA4B-9020-295A-842602A52328}"/>
              </a:ext>
            </a:extLst>
          </p:cNvPr>
          <p:cNvSpPr/>
          <p:nvPr/>
        </p:nvSpPr>
        <p:spPr>
          <a:xfrm>
            <a:off x="7704082" y="746235"/>
            <a:ext cx="3139759" cy="2112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6509DA-1D03-A958-5B5C-FD0F985D02FF}"/>
              </a:ext>
            </a:extLst>
          </p:cNvPr>
          <p:cNvSpPr/>
          <p:nvPr/>
        </p:nvSpPr>
        <p:spPr>
          <a:xfrm>
            <a:off x="3092840" y="2528671"/>
            <a:ext cx="2946400" cy="6502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can help you here</a:t>
            </a:r>
          </a:p>
        </p:txBody>
      </p:sp>
    </p:spTree>
    <p:extLst>
      <p:ext uri="{BB962C8B-B14F-4D97-AF65-F5344CB8AC3E}">
        <p14:creationId xmlns:p14="http://schemas.microsoft.com/office/powerpoint/2010/main" val="12751689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367157" y="194564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Transform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BEA2E2-5B8E-DF5C-196E-7E95070840BF}"/>
              </a:ext>
            </a:extLst>
          </p:cNvPr>
          <p:cNvSpPr txBox="1"/>
          <p:nvPr/>
        </p:nvSpPr>
        <p:spPr>
          <a:xfrm>
            <a:off x="367157" y="3429000"/>
            <a:ext cx="11414940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transform a single variable</a:t>
            </a:r>
          </a:p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dt[, species := </a:t>
            </a:r>
            <a:r>
              <a:rPr lang="en-US" sz="16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tolower</a:t>
            </a: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(species)]</a:t>
            </a:r>
          </a:p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dt[, species := </a:t>
            </a:r>
            <a:r>
              <a:rPr lang="en-US" sz="16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stringr</a:t>
            </a: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str_remove</a:t>
            </a: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(species, "penguin.*$")]</a:t>
            </a:r>
          </a:p>
          <a:p>
            <a:endParaRPr lang="en-US" sz="1600" dirty="0">
              <a:solidFill>
                <a:schemeClr val="accent5">
                  <a:lumMod val="40000"/>
                  <a:lumOff val="6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transform multiple columns at the same time</a:t>
            </a:r>
          </a:p>
          <a:p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dt[, (names(.SD)) := </a:t>
            </a:r>
            <a:r>
              <a:rPr lang="en-US" sz="16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lapply</a:t>
            </a: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(.SD, fun), by = species, .</a:t>
            </a:r>
            <a:r>
              <a:rPr lang="en-US" sz="16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SDcols</a:t>
            </a: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culmen_length_mm:body_mass_g</a:t>
            </a: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# join with another data set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dt[penguin, on = "species")]</a:t>
            </a:r>
          </a:p>
          <a:p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# rolling join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dt[penguin, on = "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egg_date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", roll = "nearest"]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6B9D3D-27B8-B235-0276-4E910CA34DD3}"/>
              </a:ext>
            </a:extLst>
          </p:cNvPr>
          <p:cNvGrpSpPr/>
          <p:nvPr/>
        </p:nvGrpSpPr>
        <p:grpSpPr>
          <a:xfrm>
            <a:off x="4338079" y="314891"/>
            <a:ext cx="6632433" cy="2864020"/>
            <a:chOff x="2554361" y="1982300"/>
            <a:chExt cx="5926211" cy="241399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18DC4AA-F5EA-4A6B-00A5-BCA739DDD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361" y="2218378"/>
              <a:ext cx="5926211" cy="217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6A2A88-A8ED-2469-7F5E-03AE985FE509}"/>
                </a:ext>
              </a:extLst>
            </p:cNvPr>
            <p:cNvSpPr txBox="1"/>
            <p:nvPr/>
          </p:nvSpPr>
          <p:spPr>
            <a:xfrm>
              <a:off x="2554361" y="1982300"/>
              <a:ext cx="1909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From “R for Data Science”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44E1B2F-E344-8E7E-9229-B7037D23C0ED}"/>
              </a:ext>
            </a:extLst>
          </p:cNvPr>
          <p:cNvCxnSpPr>
            <a:cxnSpLocks/>
          </p:cNvCxnSpPr>
          <p:nvPr/>
        </p:nvCxnSpPr>
        <p:spPr>
          <a:xfrm flipV="1">
            <a:off x="5797528" y="1802525"/>
            <a:ext cx="1060382" cy="672172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62D8EA4-BA4B-9020-295A-842602A52328}"/>
              </a:ext>
            </a:extLst>
          </p:cNvPr>
          <p:cNvSpPr/>
          <p:nvPr/>
        </p:nvSpPr>
        <p:spPr>
          <a:xfrm>
            <a:off x="7704082" y="746235"/>
            <a:ext cx="3139759" cy="2112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6509DA-1D03-A958-5B5C-FD0F985D02FF}"/>
              </a:ext>
            </a:extLst>
          </p:cNvPr>
          <p:cNvSpPr/>
          <p:nvPr/>
        </p:nvSpPr>
        <p:spPr>
          <a:xfrm>
            <a:off x="3092840" y="2528671"/>
            <a:ext cx="2946400" cy="6502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can help you here</a:t>
            </a:r>
          </a:p>
        </p:txBody>
      </p:sp>
    </p:spTree>
    <p:extLst>
      <p:ext uri="{BB962C8B-B14F-4D97-AF65-F5344CB8AC3E}">
        <p14:creationId xmlns:p14="http://schemas.microsoft.com/office/powerpoint/2010/main" val="3939807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367157" y="194564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Visualize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BEA2E2-5B8E-DF5C-196E-7E95070840BF}"/>
              </a:ext>
            </a:extLst>
          </p:cNvPr>
          <p:cNvSpPr txBox="1"/>
          <p:nvPr/>
        </p:nvSpPr>
        <p:spPr>
          <a:xfrm>
            <a:off x="367157" y="3429000"/>
            <a:ext cx="11414940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 can create a bunch of plots by grouping variables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dt[,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print(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ggplot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(...)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),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by = grp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6B9D3D-27B8-B235-0276-4E910CA34DD3}"/>
              </a:ext>
            </a:extLst>
          </p:cNvPr>
          <p:cNvGrpSpPr/>
          <p:nvPr/>
        </p:nvGrpSpPr>
        <p:grpSpPr>
          <a:xfrm>
            <a:off x="4338079" y="314891"/>
            <a:ext cx="6632433" cy="2864020"/>
            <a:chOff x="2554361" y="1982300"/>
            <a:chExt cx="5926211" cy="241399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18DC4AA-F5EA-4A6B-00A5-BCA739DDD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361" y="2218378"/>
              <a:ext cx="5926211" cy="217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6A2A88-A8ED-2469-7F5E-03AE985FE509}"/>
                </a:ext>
              </a:extLst>
            </p:cNvPr>
            <p:cNvSpPr txBox="1"/>
            <p:nvPr/>
          </p:nvSpPr>
          <p:spPr>
            <a:xfrm>
              <a:off x="2554361" y="1982300"/>
              <a:ext cx="1909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From “R for Data Science”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44E1B2F-E344-8E7E-9229-B7037D23C0ED}"/>
              </a:ext>
            </a:extLst>
          </p:cNvPr>
          <p:cNvCxnSpPr>
            <a:cxnSpLocks/>
          </p:cNvCxnSpPr>
          <p:nvPr/>
        </p:nvCxnSpPr>
        <p:spPr>
          <a:xfrm flipV="1">
            <a:off x="5797528" y="1297906"/>
            <a:ext cx="2253396" cy="1176791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62D8EA4-BA4B-9020-295A-842602A52328}"/>
              </a:ext>
            </a:extLst>
          </p:cNvPr>
          <p:cNvSpPr/>
          <p:nvPr/>
        </p:nvSpPr>
        <p:spPr>
          <a:xfrm>
            <a:off x="8839200" y="746235"/>
            <a:ext cx="2004641" cy="2112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6509DA-1D03-A958-5B5C-FD0F985D02FF}"/>
              </a:ext>
            </a:extLst>
          </p:cNvPr>
          <p:cNvSpPr/>
          <p:nvPr/>
        </p:nvSpPr>
        <p:spPr>
          <a:xfrm>
            <a:off x="3092840" y="2528671"/>
            <a:ext cx="2946400" cy="6502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can help you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F8D0D-C9B3-6488-B235-24EF09ABF544}"/>
              </a:ext>
            </a:extLst>
          </p:cNvPr>
          <p:cNvSpPr/>
          <p:nvPr/>
        </p:nvSpPr>
        <p:spPr>
          <a:xfrm>
            <a:off x="7710208" y="1839542"/>
            <a:ext cx="2004641" cy="1014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057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367157" y="194564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Visualize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BEA2E2-5B8E-DF5C-196E-7E95070840BF}"/>
              </a:ext>
            </a:extLst>
          </p:cNvPr>
          <p:cNvSpPr txBox="1"/>
          <p:nvPr/>
        </p:nvSpPr>
        <p:spPr>
          <a:xfrm>
            <a:off x="367157" y="3429000"/>
            <a:ext cx="11414940" cy="31393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 make lots of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ggplots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by grouping variable(s)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dt[,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print(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ggplot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(.SD,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aes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(x =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body_mass_g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, y =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culmen_length_mm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)) +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geom_point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() +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ggridges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theme_ridges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() +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theme(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panel.grid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element_line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linetype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"dashed")) +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labs(x = "Body Mass", y = "Culmen Length")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),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by = .(species, sex)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6B9D3D-27B8-B235-0276-4E910CA34DD3}"/>
              </a:ext>
            </a:extLst>
          </p:cNvPr>
          <p:cNvGrpSpPr/>
          <p:nvPr/>
        </p:nvGrpSpPr>
        <p:grpSpPr>
          <a:xfrm>
            <a:off x="4338079" y="314891"/>
            <a:ext cx="6632433" cy="2864020"/>
            <a:chOff x="2554361" y="1982300"/>
            <a:chExt cx="5926211" cy="241399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18DC4AA-F5EA-4A6B-00A5-BCA739DDD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361" y="2218378"/>
              <a:ext cx="5926211" cy="217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6A2A88-A8ED-2469-7F5E-03AE985FE509}"/>
                </a:ext>
              </a:extLst>
            </p:cNvPr>
            <p:cNvSpPr txBox="1"/>
            <p:nvPr/>
          </p:nvSpPr>
          <p:spPr>
            <a:xfrm>
              <a:off x="2554361" y="1982300"/>
              <a:ext cx="1909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From “R for Data Science”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44E1B2F-E344-8E7E-9229-B7037D23C0ED}"/>
              </a:ext>
            </a:extLst>
          </p:cNvPr>
          <p:cNvCxnSpPr>
            <a:cxnSpLocks/>
          </p:cNvCxnSpPr>
          <p:nvPr/>
        </p:nvCxnSpPr>
        <p:spPr>
          <a:xfrm flipV="1">
            <a:off x="5797528" y="1297906"/>
            <a:ext cx="2253396" cy="1176791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62D8EA4-BA4B-9020-295A-842602A52328}"/>
              </a:ext>
            </a:extLst>
          </p:cNvPr>
          <p:cNvSpPr/>
          <p:nvPr/>
        </p:nvSpPr>
        <p:spPr>
          <a:xfrm>
            <a:off x="8839200" y="746235"/>
            <a:ext cx="2004641" cy="2112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6509DA-1D03-A958-5B5C-FD0F985D02FF}"/>
              </a:ext>
            </a:extLst>
          </p:cNvPr>
          <p:cNvSpPr/>
          <p:nvPr/>
        </p:nvSpPr>
        <p:spPr>
          <a:xfrm>
            <a:off x="3092840" y="2528671"/>
            <a:ext cx="2946400" cy="6502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can help you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F8D0D-C9B3-6488-B235-24EF09ABF544}"/>
              </a:ext>
            </a:extLst>
          </p:cNvPr>
          <p:cNvSpPr/>
          <p:nvPr/>
        </p:nvSpPr>
        <p:spPr>
          <a:xfrm>
            <a:off x="7710208" y="1839542"/>
            <a:ext cx="2004641" cy="1014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4DB57-E133-E217-C5A9-D9D23EE31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027" y="3470838"/>
            <a:ext cx="1494754" cy="1320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51100A-2147-B2D8-24AB-140FAF6C9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797" y="3470839"/>
            <a:ext cx="1494754" cy="1320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EB5158-1557-8335-F6B9-D30BC2C07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3027" y="4943824"/>
            <a:ext cx="1523802" cy="14482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02337F-E2EA-FE9E-46BA-25ED3A08F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7086" y="4943824"/>
            <a:ext cx="1494754" cy="142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2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367157" y="194564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Model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BEA2E2-5B8E-DF5C-196E-7E95070840BF}"/>
              </a:ext>
            </a:extLst>
          </p:cNvPr>
          <p:cNvSpPr txBox="1"/>
          <p:nvPr/>
        </p:nvSpPr>
        <p:spPr>
          <a:xfrm>
            <a:off x="367157" y="3429000"/>
            <a:ext cx="11414940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mod_fun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&lt;- function(data){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lm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culmen_length_mm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~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body_mass_g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, data = data)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dt[, .(mods = list(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mod_fun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(.SD))), by = species]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       species     mods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        &lt;char&gt;   &lt;list&gt;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 1:   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adelie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&lt;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lm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[13]&gt;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 2:    gentoo  &lt;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lm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[13]&gt;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 3: chinstrap  &lt;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lm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[12]&gt;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6B9D3D-27B8-B235-0276-4E910CA34DD3}"/>
              </a:ext>
            </a:extLst>
          </p:cNvPr>
          <p:cNvGrpSpPr/>
          <p:nvPr/>
        </p:nvGrpSpPr>
        <p:grpSpPr>
          <a:xfrm>
            <a:off x="4338079" y="314891"/>
            <a:ext cx="6632433" cy="2864020"/>
            <a:chOff x="2554361" y="1982300"/>
            <a:chExt cx="5926211" cy="241399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18DC4AA-F5EA-4A6B-00A5-BCA739DDD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361" y="2218378"/>
              <a:ext cx="5926211" cy="217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6A2A88-A8ED-2469-7F5E-03AE985FE509}"/>
                </a:ext>
              </a:extLst>
            </p:cNvPr>
            <p:cNvSpPr txBox="1"/>
            <p:nvPr/>
          </p:nvSpPr>
          <p:spPr>
            <a:xfrm>
              <a:off x="2554361" y="1982300"/>
              <a:ext cx="1909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From “R for Data Science”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44E1B2F-E344-8E7E-9229-B7037D23C0ED}"/>
              </a:ext>
            </a:extLst>
          </p:cNvPr>
          <p:cNvCxnSpPr>
            <a:cxnSpLocks/>
          </p:cNvCxnSpPr>
          <p:nvPr/>
        </p:nvCxnSpPr>
        <p:spPr>
          <a:xfrm flipV="1">
            <a:off x="6096000" y="2291255"/>
            <a:ext cx="1702676" cy="375501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62D8EA4-BA4B-9020-295A-842602A52328}"/>
              </a:ext>
            </a:extLst>
          </p:cNvPr>
          <p:cNvSpPr/>
          <p:nvPr/>
        </p:nvSpPr>
        <p:spPr>
          <a:xfrm>
            <a:off x="8839200" y="746235"/>
            <a:ext cx="2004641" cy="2112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6509DA-1D03-A958-5B5C-FD0F985D02FF}"/>
              </a:ext>
            </a:extLst>
          </p:cNvPr>
          <p:cNvSpPr/>
          <p:nvPr/>
        </p:nvSpPr>
        <p:spPr>
          <a:xfrm>
            <a:off x="3092840" y="2528671"/>
            <a:ext cx="2946400" cy="6502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can help you here</a:t>
            </a:r>
          </a:p>
        </p:txBody>
      </p:sp>
    </p:spTree>
    <p:extLst>
      <p:ext uri="{BB962C8B-B14F-4D97-AF65-F5344CB8AC3E}">
        <p14:creationId xmlns:p14="http://schemas.microsoft.com/office/powerpoint/2010/main" val="3588507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609599" y="93266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It takes a village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978A30-D0B4-FE21-ABCC-91A92130EDED}"/>
              </a:ext>
            </a:extLst>
          </p:cNvPr>
          <p:cNvSpPr txBox="1"/>
          <p:nvPr/>
        </p:nvSpPr>
        <p:spPr>
          <a:xfrm>
            <a:off x="708614" y="1280719"/>
            <a:ext cx="636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I often use parquet files and turn set the data frame as a DT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00F81F-2131-8432-0145-C8CEF3DDDDD3}"/>
              </a:ext>
            </a:extLst>
          </p:cNvPr>
          <p:cNvSpPr txBox="1"/>
          <p:nvPr/>
        </p:nvSpPr>
        <p:spPr>
          <a:xfrm>
            <a:off x="708614" y="1649492"/>
            <a:ext cx="1102797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dt = arrow::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read_parquet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("path")    #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palmerpenguins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penguins_raw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setDT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(dt)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E249E6-B345-4286-AA05-3197046AF06C}"/>
              </a:ext>
            </a:extLst>
          </p:cNvPr>
          <p:cNvSpPr txBox="1"/>
          <p:nvPr/>
        </p:nvSpPr>
        <p:spPr>
          <a:xfrm>
            <a:off x="708614" y="2464929"/>
            <a:ext cx="853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Several helper packages make a number of other facets of a tidy workflow easier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9D8BCA-B4B0-7829-09EB-900124F6CBB6}"/>
              </a:ext>
            </a:extLst>
          </p:cNvPr>
          <p:cNvSpPr txBox="1"/>
          <p:nvPr/>
        </p:nvSpPr>
        <p:spPr>
          <a:xfrm>
            <a:off x="708614" y="2834261"/>
            <a:ext cx="11027978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janitor::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clean_names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(dt)  # clean those horrible names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janitor::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remove_empty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(dt) # drop empty columns and rows (happens in excel files a lot)</a:t>
            </a:r>
          </a:p>
          <a:p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tidyfast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dt_fill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()       # data.table implementation of tidyr::fill()</a:t>
            </a:r>
          </a:p>
          <a:p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stringr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str_replace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(dt, ...)   # replace strings (and a bunch of other nice string functions)</a:t>
            </a:r>
          </a:p>
          <a:p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forcats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fct_inorder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fct_var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)   # get factors into good form for visuals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4BDA8-BE13-5A66-242B-EC704FA1FC4F}"/>
              </a:ext>
            </a:extLst>
          </p:cNvPr>
          <p:cNvSpPr txBox="1"/>
          <p:nvPr/>
        </p:nvSpPr>
        <p:spPr>
          <a:xfrm>
            <a:off x="708614" y="4601299"/>
            <a:ext cx="381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Quarto and friends for easy output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4A347B-9B33-0A98-ADAC-E66E3DB37EA1}"/>
              </a:ext>
            </a:extLst>
          </p:cNvPr>
          <p:cNvSpPr txBox="1"/>
          <p:nvPr/>
        </p:nvSpPr>
        <p:spPr>
          <a:xfrm>
            <a:off x="708614" y="5946613"/>
            <a:ext cx="1102797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library(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gtsummary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 # and officer and friends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library(ggplot2) # and friends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5B805A-4CBB-41F3-4212-B1FB1C1DCD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67" b="19299"/>
          <a:stretch/>
        </p:blipFill>
        <p:spPr>
          <a:xfrm>
            <a:off x="792914" y="4989612"/>
            <a:ext cx="1089023" cy="271549"/>
          </a:xfrm>
          <a:prstGeom prst="rect">
            <a:avLst/>
          </a:prstGeom>
          <a:ln w="57150">
            <a:solidFill>
              <a:schemeClr val="accent2"/>
            </a:solidFill>
            <a:prstDash val="sysDot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F4B070-EC22-7575-8A68-34E107CC6114}"/>
              </a:ext>
            </a:extLst>
          </p:cNvPr>
          <p:cNvSpPr txBox="1"/>
          <p:nvPr/>
        </p:nvSpPr>
        <p:spPr>
          <a:xfrm>
            <a:off x="708614" y="5577281"/>
            <a:ext cx="369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Make your cleaned data beautiful</a:t>
            </a:r>
          </a:p>
        </p:txBody>
      </p:sp>
    </p:spTree>
    <p:extLst>
      <p:ext uri="{BB962C8B-B14F-4D97-AF65-F5344CB8AC3E}">
        <p14:creationId xmlns:p14="http://schemas.microsoft.com/office/powerpoint/2010/main" val="3393232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BB69A2-2C28-4246-BFC1-3316E1737169}"/>
              </a:ext>
            </a:extLst>
          </p:cNvPr>
          <p:cNvSpPr txBox="1"/>
          <p:nvPr/>
        </p:nvSpPr>
        <p:spPr>
          <a:xfrm>
            <a:off x="4317308" y="545130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Book Antiqua" panose="02040602050305030304" pitchFamily="18" charset="0"/>
              </a:rPr>
              <a:t>Tyson S. Barrett</a:t>
            </a:r>
          </a:p>
        </p:txBody>
      </p:sp>
      <p:pic>
        <p:nvPicPr>
          <p:cNvPr id="5" name="Graphic 4" descr="Envelope">
            <a:extLst>
              <a:ext uri="{FF2B5EF4-FFF2-40B4-BE49-F238E27FC236}">
                <a16:creationId xmlns:a16="http://schemas.microsoft.com/office/drawing/2014/main" id="{4F281282-56D9-D24B-B585-77DC2D1C1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158" y="2351624"/>
            <a:ext cx="836840" cy="836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34160A-6E91-974B-BDD7-E3DAEE421DE2}"/>
              </a:ext>
            </a:extLst>
          </p:cNvPr>
          <p:cNvSpPr txBox="1"/>
          <p:nvPr/>
        </p:nvSpPr>
        <p:spPr>
          <a:xfrm>
            <a:off x="1556988" y="2523441"/>
            <a:ext cx="469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t.barrett88@gmail.com</a:t>
            </a:r>
          </a:p>
        </p:txBody>
      </p:sp>
      <p:pic>
        <p:nvPicPr>
          <p:cNvPr id="9" name="Graphic 8" descr="Download from cloud">
            <a:extLst>
              <a:ext uri="{FF2B5EF4-FFF2-40B4-BE49-F238E27FC236}">
                <a16:creationId xmlns:a16="http://schemas.microsoft.com/office/drawing/2014/main" id="{C5220451-FE73-D34B-8DBD-84604362D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5998" y="4491540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166E2-EE55-1846-902C-8B5F84648553}"/>
              </a:ext>
            </a:extLst>
          </p:cNvPr>
          <p:cNvSpPr txBox="1"/>
          <p:nvPr/>
        </p:nvSpPr>
        <p:spPr>
          <a:xfrm>
            <a:off x="2475548" y="4662516"/>
            <a:ext cx="8816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Slides will be on my website to download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D02718-651E-1C4B-89B2-AADA62CF8F93}"/>
              </a:ext>
            </a:extLst>
          </p:cNvPr>
          <p:cNvSpPr txBox="1"/>
          <p:nvPr/>
        </p:nvSpPr>
        <p:spPr>
          <a:xfrm>
            <a:off x="7670918" y="2468937"/>
            <a:ext cx="3621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tysonbarrett.com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Fira Code" panose="020B0509050000020004" pitchFamily="49" charset="0"/>
              <a:ea typeface="Fira Code" panose="020B0509050000020004" pitchFamily="49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9EAC1C3-407E-E44C-8CC7-9FAB343F89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0086" y="3377709"/>
            <a:ext cx="357739" cy="4088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F45A6E-5B96-4648-9423-E668BAE6DD68}"/>
              </a:ext>
            </a:extLst>
          </p:cNvPr>
          <p:cNvSpPr txBox="1"/>
          <p:nvPr/>
        </p:nvSpPr>
        <p:spPr>
          <a:xfrm>
            <a:off x="1585013" y="3569629"/>
            <a:ext cx="3406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@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healthandstats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Fira Code" panose="020B0509050000020004" pitchFamily="49" charset="0"/>
              <a:ea typeface="Fira Code" panose="020B0509050000020004" pitchFamily="49" charset="0"/>
            </a:endParaRPr>
          </a:p>
        </p:txBody>
      </p:sp>
      <p:pic>
        <p:nvPicPr>
          <p:cNvPr id="19" name="Graphic 18" descr="Internet">
            <a:extLst>
              <a:ext uri="{FF2B5EF4-FFF2-40B4-BE49-F238E27FC236}">
                <a16:creationId xmlns:a16="http://schemas.microsoft.com/office/drawing/2014/main" id="{1280D94D-392E-634E-84A9-BAA108A4FF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38589" y="2264969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7606137-F8D8-B94E-B604-AC46718C0DE9}"/>
              </a:ext>
            </a:extLst>
          </p:cNvPr>
          <p:cNvSpPr txBox="1"/>
          <p:nvPr/>
        </p:nvSpPr>
        <p:spPr>
          <a:xfrm>
            <a:off x="6200815" y="3523181"/>
            <a:ext cx="5125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github.com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/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tysonstanley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Fira Code" panose="020B0509050000020004" pitchFamily="49" charset="0"/>
              <a:ea typeface="Fira Code" panose="020B0509050000020004" pitchFamily="49" charset="0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C17B02EC-370A-A640-A7CC-44C796FADB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68580" y="3334370"/>
            <a:ext cx="732235" cy="8368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BBC684-FC61-5348-9BD5-D0DEFECB94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8D4085-406E-1345-B077-45ACE7FC23A3}"/>
              </a:ext>
            </a:extLst>
          </p:cNvPr>
          <p:cNvSpPr txBox="1"/>
          <p:nvPr/>
        </p:nvSpPr>
        <p:spPr>
          <a:xfrm>
            <a:off x="1574690" y="1221762"/>
            <a:ext cx="935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ook Antiqua" panose="02040602050305030304" pitchFamily="18" charset="0"/>
              </a:rPr>
              <a:t>Thanks to </a:t>
            </a:r>
            <a:r>
              <a:rPr lang="en-US" b="1" dirty="0">
                <a:solidFill>
                  <a:schemeClr val="accent2"/>
                </a:solidFill>
                <a:latin typeface="Book Antiqua" panose="02040602050305030304" pitchFamily="18" charset="0"/>
              </a:rPr>
              <a:t>Matt </a:t>
            </a:r>
            <a:r>
              <a:rPr lang="en-US" b="1" dirty="0" err="1">
                <a:solidFill>
                  <a:schemeClr val="accent2"/>
                </a:solidFill>
                <a:latin typeface="Book Antiqua" panose="02040602050305030304" pitchFamily="18" charset="0"/>
              </a:rPr>
              <a:t>Dowle</a:t>
            </a:r>
            <a:r>
              <a:rPr lang="en-US" b="1" dirty="0">
                <a:solidFill>
                  <a:schemeClr val="accent2"/>
                </a:solidFill>
                <a:latin typeface="Book Antiqua" panose="02040602050305030304" pitchFamily="18" charset="0"/>
              </a:rPr>
              <a:t>, Arun Srinivasan, Michael </a:t>
            </a:r>
            <a:r>
              <a:rPr lang="en-US" b="1" dirty="0" err="1">
                <a:solidFill>
                  <a:schemeClr val="accent2"/>
                </a:solidFill>
                <a:latin typeface="Book Antiqua" panose="02040602050305030304" pitchFamily="18" charset="0"/>
              </a:rPr>
              <a:t>Cherico</a:t>
            </a:r>
            <a:r>
              <a:rPr lang="en-US" b="1" dirty="0">
                <a:solidFill>
                  <a:schemeClr val="accent2"/>
                </a:solidFill>
                <a:latin typeface="Book Antiqua" panose="02040602050305030304" pitchFamily="18" charset="0"/>
              </a:rPr>
              <a:t>, Jan Gorecki, Toby Hocking and the data.table team</a:t>
            </a:r>
            <a:r>
              <a:rPr lang="en-US" b="1" dirty="0">
                <a:latin typeface="Book Antiqua" panose="02040602050305030304" pitchFamily="18" charset="0"/>
              </a:rPr>
              <a:t>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51DA84D-81AC-D096-5585-93B32D3F60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6826" y="3791964"/>
            <a:ext cx="426877" cy="48786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28D2BF4-9970-13E0-A96E-EC42C0EBF1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65426" y="3343611"/>
            <a:ext cx="409264" cy="46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18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CD7FC4-3186-C0C2-82A0-9D0C0F558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600" y="3685032"/>
            <a:ext cx="10753250" cy="0"/>
          </a:xfrm>
          <a:prstGeom prst="line">
            <a:avLst/>
          </a:prstGeom>
          <a:ln w="85725"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216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135">
            <a:extLst>
              <a:ext uri="{FF2B5EF4-FFF2-40B4-BE49-F238E27FC236}">
                <a16:creationId xmlns:a16="http://schemas.microsoft.com/office/drawing/2014/main" id="{A9F6A9F9-EFD4-C68F-04F8-D533B15EF661}"/>
              </a:ext>
            </a:extLst>
          </p:cNvPr>
          <p:cNvSpPr txBox="1">
            <a:spLocks/>
          </p:cNvSpPr>
          <p:nvPr/>
        </p:nvSpPr>
        <p:spPr>
          <a:xfrm>
            <a:off x="747048" y="2608141"/>
            <a:ext cx="1996440" cy="381190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Beginning</a:t>
            </a:r>
          </a:p>
        </p:txBody>
      </p:sp>
      <p:sp>
        <p:nvSpPr>
          <p:cNvPr id="31" name="Text Placeholder 140">
            <a:extLst>
              <a:ext uri="{FF2B5EF4-FFF2-40B4-BE49-F238E27FC236}">
                <a16:creationId xmlns:a16="http://schemas.microsoft.com/office/drawing/2014/main" id="{DFA06C28-F3C0-4CE2-7DE9-FE96F4C1DDE3}"/>
              </a:ext>
            </a:extLst>
          </p:cNvPr>
          <p:cNvSpPr txBox="1">
            <a:spLocks/>
          </p:cNvSpPr>
          <p:nvPr/>
        </p:nvSpPr>
        <p:spPr>
          <a:xfrm>
            <a:off x="777574" y="2950109"/>
            <a:ext cx="2052815" cy="530228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"/>
                <a:ea typeface="+mn-ea"/>
                <a:cs typeface="+mn-cs"/>
              </a:rPr>
              <a:t>Data Frames have their beginning in 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BE79399-9725-319A-8DC1-E534B0BD6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777573" y="2608141"/>
            <a:ext cx="2" cy="1076891"/>
          </a:xfrm>
          <a:prstGeom prst="line">
            <a:avLst/>
          </a:prstGeom>
          <a:ln w="31750"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216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B2F71C3-89AF-D8D7-5CEF-835812A823AC}"/>
              </a:ext>
            </a:extLst>
          </p:cNvPr>
          <p:cNvSpPr txBox="1"/>
          <p:nvPr/>
        </p:nvSpPr>
        <p:spPr>
          <a:xfrm>
            <a:off x="419142" y="381189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Book" panose="02000503020000020003" pitchFamily="2" charset="0"/>
              </a:rPr>
              <a:t>1990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0BE0028-320B-8D9F-DB09-E99AA44CB7DC}"/>
              </a:ext>
            </a:extLst>
          </p:cNvPr>
          <p:cNvSpPr/>
          <p:nvPr/>
        </p:nvSpPr>
        <p:spPr>
          <a:xfrm>
            <a:off x="690671" y="3616859"/>
            <a:ext cx="173806" cy="150905"/>
          </a:xfrm>
          <a:prstGeom prst="ellipse">
            <a:avLst/>
          </a:prstGeom>
          <a:solidFill>
            <a:srgbClr val="2265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C6294AB-624C-6F3D-1B5B-6E8193A82B96}"/>
              </a:ext>
            </a:extLst>
          </p:cNvPr>
          <p:cNvSpPr txBox="1"/>
          <p:nvPr/>
        </p:nvSpPr>
        <p:spPr>
          <a:xfrm>
            <a:off x="2577994" y="326587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Book" panose="02000503020000020003" pitchFamily="2" charset="0"/>
              </a:rPr>
              <a:t>2000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35461B-FDA9-499C-0E14-B987F6B93F8C}"/>
              </a:ext>
            </a:extLst>
          </p:cNvPr>
          <p:cNvGrpSpPr/>
          <p:nvPr/>
        </p:nvGrpSpPr>
        <p:grpSpPr>
          <a:xfrm>
            <a:off x="2931990" y="3685032"/>
            <a:ext cx="3062400" cy="1443758"/>
            <a:chOff x="2931990" y="3429000"/>
            <a:chExt cx="3062400" cy="1443758"/>
          </a:xfrm>
        </p:grpSpPr>
        <p:sp>
          <p:nvSpPr>
            <p:cNvPr id="35" name="Text Placeholder 136">
              <a:extLst>
                <a:ext uri="{FF2B5EF4-FFF2-40B4-BE49-F238E27FC236}">
                  <a16:creationId xmlns:a16="http://schemas.microsoft.com/office/drawing/2014/main" id="{D2724175-0171-21F3-4E6D-75419ED7550E}"/>
                </a:ext>
              </a:extLst>
            </p:cNvPr>
            <p:cNvSpPr txBox="1">
              <a:spLocks/>
            </p:cNvSpPr>
            <p:nvPr/>
          </p:nvSpPr>
          <p:spPr>
            <a:xfrm>
              <a:off x="2932913" y="4194046"/>
              <a:ext cx="3061477" cy="381190"/>
            </a:xfrm>
            <a:prstGeom prst="rect">
              <a:avLst/>
            </a:prstGeom>
          </p:spPr>
          <p:txBody>
            <a:bodyPr vert="horz" lIns="91440" tIns="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b="1" kern="1200" cap="all" spc="1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200" b="1" i="0" u="none" strike="noStrike" kern="1200" cap="all" spc="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Demi"/>
                  <a:ea typeface="+mn-ea"/>
                  <a:cs typeface="+mn-cs"/>
                </a:rPr>
                <a:t>First R release</a:t>
              </a:r>
            </a:p>
          </p:txBody>
        </p:sp>
        <p:sp>
          <p:nvSpPr>
            <p:cNvPr id="36" name="Text Placeholder 141">
              <a:extLst>
                <a:ext uri="{FF2B5EF4-FFF2-40B4-BE49-F238E27FC236}">
                  <a16:creationId xmlns:a16="http://schemas.microsoft.com/office/drawing/2014/main" id="{A11766F2-3087-9B36-1361-934DC8ECA04E}"/>
                </a:ext>
              </a:extLst>
            </p:cNvPr>
            <p:cNvSpPr txBox="1">
              <a:spLocks/>
            </p:cNvSpPr>
            <p:nvPr/>
          </p:nvSpPr>
          <p:spPr>
            <a:xfrm>
              <a:off x="2932913" y="4491568"/>
              <a:ext cx="2519611" cy="381190"/>
            </a:xfrm>
            <a:prstGeom prst="rect">
              <a:avLst/>
            </a:prstGeom>
          </p:spPr>
          <p:txBody>
            <a:bodyPr vert="horz" lIns="91440" tIns="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 cap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"/>
                  <a:ea typeface="+mn-ea"/>
                  <a:cs typeface="+mn-cs"/>
                </a:rPr>
                <a:t>R adopted Data Frames from S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C190F95-1DD2-0213-2059-C0229D3E0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2931990" y="3429000"/>
              <a:ext cx="0" cy="1242011"/>
            </a:xfrm>
            <a:prstGeom prst="line">
              <a:avLst/>
            </a:prstGeom>
            <a:ln w="31750"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216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id="{1077C264-6245-C408-E060-CC83BEF32AAE}"/>
              </a:ext>
            </a:extLst>
          </p:cNvPr>
          <p:cNvSpPr/>
          <p:nvPr/>
        </p:nvSpPr>
        <p:spPr>
          <a:xfrm>
            <a:off x="2845087" y="3616858"/>
            <a:ext cx="173806" cy="150905"/>
          </a:xfrm>
          <a:prstGeom prst="ellipse">
            <a:avLst/>
          </a:prstGeom>
          <a:solidFill>
            <a:srgbClr val="2265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3FD59C8-57FA-45EC-4A14-3A8258C82BEA}"/>
              </a:ext>
            </a:extLst>
          </p:cNvPr>
          <p:cNvSpPr/>
          <p:nvPr/>
        </p:nvSpPr>
        <p:spPr>
          <a:xfrm>
            <a:off x="4792218" y="3609579"/>
            <a:ext cx="173806" cy="150905"/>
          </a:xfrm>
          <a:prstGeom prst="ellipse">
            <a:avLst/>
          </a:prstGeom>
          <a:solidFill>
            <a:srgbClr val="2265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370FBE2-3251-D608-0E6E-9A1B209816B1}"/>
              </a:ext>
            </a:extLst>
          </p:cNvPr>
          <p:cNvSpPr txBox="1"/>
          <p:nvPr/>
        </p:nvSpPr>
        <p:spPr>
          <a:xfrm>
            <a:off x="4524774" y="3776909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Book" panose="02000503020000020003" pitchFamily="2" charset="0"/>
              </a:rPr>
              <a:t>2009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FF09C8-18BF-79E1-B5B7-C930E10E1D3F}"/>
              </a:ext>
            </a:extLst>
          </p:cNvPr>
          <p:cNvGrpSpPr/>
          <p:nvPr/>
        </p:nvGrpSpPr>
        <p:grpSpPr>
          <a:xfrm>
            <a:off x="4879120" y="2251535"/>
            <a:ext cx="3146878" cy="1467276"/>
            <a:chOff x="4879120" y="1995503"/>
            <a:chExt cx="3146878" cy="146727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2738D56-4996-234A-C42E-5EE9F804474A}"/>
                </a:ext>
              </a:extLst>
            </p:cNvPr>
            <p:cNvGrpSpPr/>
            <p:nvPr/>
          </p:nvGrpSpPr>
          <p:grpSpPr>
            <a:xfrm>
              <a:off x="4879120" y="1995503"/>
              <a:ext cx="3146878" cy="916954"/>
              <a:chOff x="4879120" y="1995503"/>
              <a:chExt cx="3146878" cy="916954"/>
            </a:xfrm>
          </p:grpSpPr>
          <p:sp>
            <p:nvSpPr>
              <p:cNvPr id="40" name="Text Placeholder 137">
                <a:extLst>
                  <a:ext uri="{FF2B5EF4-FFF2-40B4-BE49-F238E27FC236}">
                    <a16:creationId xmlns:a16="http://schemas.microsoft.com/office/drawing/2014/main" id="{81EDBED9-CBB7-84A3-157B-7213572662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120" y="1995503"/>
                <a:ext cx="3146878" cy="381190"/>
              </a:xfrm>
              <a:prstGeom prst="rect">
                <a:avLst/>
              </a:prstGeom>
            </p:spPr>
            <p:txBody>
              <a:bodyPr vert="horz" lIns="91440" tIns="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200" b="1" kern="1200" cap="all" spc="1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venir Next LT Pro Demi"/>
                  </a:rPr>
                  <a:t>First pandas release</a:t>
                </a:r>
                <a:endParaRPr kumimoji="0" lang="en-US" sz="2200" b="1" i="0" u="none" strike="noStrike" kern="1200" cap="all" spc="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Demi"/>
                  <a:ea typeface="+mn-ea"/>
                  <a:cs typeface="+mn-cs"/>
                </a:endParaRPr>
              </a:p>
            </p:txBody>
          </p:sp>
          <p:sp>
            <p:nvSpPr>
              <p:cNvPr id="41" name="Text Placeholder 142">
                <a:extLst>
                  <a:ext uri="{FF2B5EF4-FFF2-40B4-BE49-F238E27FC236}">
                    <a16:creationId xmlns:a16="http://schemas.microsoft.com/office/drawing/2014/main" id="{BEDDB08D-10D9-7195-F92F-0D05AF9609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120" y="2624741"/>
                <a:ext cx="2856261" cy="287716"/>
              </a:xfrm>
              <a:prstGeom prst="rect">
                <a:avLst/>
              </a:prstGeom>
            </p:spPr>
            <p:txBody>
              <a:bodyPr vert="horz" lIns="91440" tIns="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200" kern="1200" cap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 "/>
                    <a:ea typeface="+mn-ea"/>
                    <a:cs typeface="+mn-cs"/>
                  </a:rPr>
                  <a:t>Brought Data Frames from R to Python</a:t>
                </a: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Avenir Next LT Pro "/>
                  <a:ea typeface="+mn-ea"/>
                  <a:cs typeface="+mn-cs"/>
                </a:endParaRPr>
              </a:p>
            </p:txBody>
          </p:sp>
        </p:grp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4288E3E-A6FF-AA75-3ED7-F1FD5FC95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79120" y="1995503"/>
              <a:ext cx="1" cy="1467276"/>
            </a:xfrm>
            <a:prstGeom prst="line">
              <a:avLst/>
            </a:prstGeom>
            <a:ln w="31750"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216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C4760E75-66DC-5DF7-5751-517FCFF71B19}"/>
              </a:ext>
            </a:extLst>
          </p:cNvPr>
          <p:cNvSpPr/>
          <p:nvPr/>
        </p:nvSpPr>
        <p:spPr>
          <a:xfrm>
            <a:off x="4460988" y="3609576"/>
            <a:ext cx="173806" cy="150905"/>
          </a:xfrm>
          <a:prstGeom prst="ellipse">
            <a:avLst/>
          </a:prstGeom>
          <a:solidFill>
            <a:srgbClr val="2265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941DD44-34B5-0754-917D-920352C3821F}"/>
              </a:ext>
            </a:extLst>
          </p:cNvPr>
          <p:cNvSpPr/>
          <p:nvPr/>
        </p:nvSpPr>
        <p:spPr>
          <a:xfrm>
            <a:off x="8889682" y="3609578"/>
            <a:ext cx="173806" cy="150905"/>
          </a:xfrm>
          <a:prstGeom prst="ellipse">
            <a:avLst/>
          </a:prstGeom>
          <a:solidFill>
            <a:srgbClr val="2265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4144CAF-ED8D-ABFA-3BC5-62A3145A5F09}"/>
              </a:ext>
            </a:extLst>
          </p:cNvPr>
          <p:cNvSpPr txBox="1"/>
          <p:nvPr/>
        </p:nvSpPr>
        <p:spPr>
          <a:xfrm>
            <a:off x="8643824" y="381189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Book" panose="02000503020000020003" pitchFamily="2" charset="0"/>
              </a:rPr>
              <a:t>2020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92B7817-9264-2161-DC8C-AB36144F1F6B}"/>
              </a:ext>
            </a:extLst>
          </p:cNvPr>
          <p:cNvSpPr/>
          <p:nvPr/>
        </p:nvSpPr>
        <p:spPr>
          <a:xfrm>
            <a:off x="10938415" y="3609577"/>
            <a:ext cx="173806" cy="150905"/>
          </a:xfrm>
          <a:prstGeom prst="ellipse">
            <a:avLst/>
          </a:prstGeom>
          <a:solidFill>
            <a:srgbClr val="2265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51D4D9-8FE4-9063-A7DB-3754F1FF4520}"/>
              </a:ext>
            </a:extLst>
          </p:cNvPr>
          <p:cNvSpPr txBox="1"/>
          <p:nvPr/>
        </p:nvSpPr>
        <p:spPr>
          <a:xfrm>
            <a:off x="10661383" y="324036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Book" panose="02000503020000020003" pitchFamily="2" charset="0"/>
              </a:rPr>
              <a:t>2024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84D0201-955A-A782-C64E-29ED0B40C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1007634" y="3700148"/>
            <a:ext cx="12180" cy="2841181"/>
          </a:xfrm>
          <a:prstGeom prst="line">
            <a:avLst/>
          </a:prstGeom>
          <a:ln w="31750"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216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Placeholder 138">
            <a:extLst>
              <a:ext uri="{FF2B5EF4-FFF2-40B4-BE49-F238E27FC236}">
                <a16:creationId xmlns:a16="http://schemas.microsoft.com/office/drawing/2014/main" id="{6D3DD0F8-67F2-0609-0DB9-40A9DFAE2164}"/>
              </a:ext>
            </a:extLst>
          </p:cNvPr>
          <p:cNvSpPr txBox="1">
            <a:spLocks/>
          </p:cNvSpPr>
          <p:nvPr/>
        </p:nvSpPr>
        <p:spPr>
          <a:xfrm>
            <a:off x="8889682" y="6211546"/>
            <a:ext cx="2160407" cy="381190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all" spc="10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Today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DFA18C-CA44-31CE-45AD-02CF5F8D012D}"/>
              </a:ext>
            </a:extLst>
          </p:cNvPr>
          <p:cNvGrpSpPr/>
          <p:nvPr/>
        </p:nvGrpSpPr>
        <p:grpSpPr>
          <a:xfrm>
            <a:off x="8963459" y="2603983"/>
            <a:ext cx="2025619" cy="1111276"/>
            <a:chOff x="8963459" y="2347951"/>
            <a:chExt cx="2025619" cy="1111276"/>
          </a:xfrm>
        </p:grpSpPr>
        <p:sp>
          <p:nvSpPr>
            <p:cNvPr id="45" name="Text Placeholder 138">
              <a:extLst>
                <a:ext uri="{FF2B5EF4-FFF2-40B4-BE49-F238E27FC236}">
                  <a16:creationId xmlns:a16="http://schemas.microsoft.com/office/drawing/2014/main" id="{E39B6FEB-A8BF-3EF6-DFB0-D87984EABCF1}"/>
                </a:ext>
              </a:extLst>
            </p:cNvPr>
            <p:cNvSpPr txBox="1">
              <a:spLocks/>
            </p:cNvSpPr>
            <p:nvPr/>
          </p:nvSpPr>
          <p:spPr>
            <a:xfrm>
              <a:off x="8982743" y="2347951"/>
              <a:ext cx="1996440" cy="381190"/>
            </a:xfrm>
            <a:prstGeom prst="rect">
              <a:avLst/>
            </a:prstGeom>
          </p:spPr>
          <p:txBody>
            <a:bodyPr vert="horz" lIns="91440" tIns="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b="1" kern="1200" cap="all" spc="1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200" b="1" i="0" u="none" strike="noStrike" kern="1200" cap="all" spc="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Demi"/>
                  <a:ea typeface="+mn-ea"/>
                  <a:cs typeface="+mn-cs"/>
                </a:rPr>
                <a:t>pandemic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B2857B5-40B1-32D4-2396-E32CE55D0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3459" y="2349040"/>
              <a:ext cx="11444" cy="1110187"/>
            </a:xfrm>
            <a:prstGeom prst="line">
              <a:avLst/>
            </a:prstGeom>
            <a:ln w="31750"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216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 Placeholder 143">
              <a:extLst>
                <a:ext uri="{FF2B5EF4-FFF2-40B4-BE49-F238E27FC236}">
                  <a16:creationId xmlns:a16="http://schemas.microsoft.com/office/drawing/2014/main" id="{FE1E531F-259B-F28D-A4D6-94B161E33137}"/>
                </a:ext>
              </a:extLst>
            </p:cNvPr>
            <p:cNvSpPr txBox="1">
              <a:spLocks/>
            </p:cNvSpPr>
            <p:nvPr/>
          </p:nvSpPr>
          <p:spPr>
            <a:xfrm>
              <a:off x="8974903" y="2627566"/>
              <a:ext cx="2014175" cy="778652"/>
            </a:xfrm>
            <a:prstGeom prst="rect">
              <a:avLst/>
            </a:prstGeom>
          </p:spPr>
          <p:txBody>
            <a:bodyPr vert="horz" lIns="91440" tIns="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 cap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"/>
                  <a:ea typeface="+mn-ea"/>
                  <a:cs typeface="+mn-cs"/>
                </a:rPr>
                <a:t>The start of the after-times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9BC1F7-3493-D09E-6DAC-68D855642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CD33B-A647-17CD-6A18-54DFA33E0D69}"/>
              </a:ext>
            </a:extLst>
          </p:cNvPr>
          <p:cNvGrpSpPr/>
          <p:nvPr/>
        </p:nvGrpSpPr>
        <p:grpSpPr>
          <a:xfrm>
            <a:off x="3846619" y="781233"/>
            <a:ext cx="5282366" cy="2895585"/>
            <a:chOff x="3846619" y="525201"/>
            <a:chExt cx="5282366" cy="2895585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BD4CF7C-577D-CDAC-138A-62F756604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44428" y="1072444"/>
              <a:ext cx="2546" cy="2348342"/>
            </a:xfrm>
            <a:prstGeom prst="line">
              <a:avLst/>
            </a:prstGeom>
            <a:ln w="31750"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216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phic 6" descr="Stars with solid fill">
              <a:extLst>
                <a:ext uri="{FF2B5EF4-FFF2-40B4-BE49-F238E27FC236}">
                  <a16:creationId xmlns:a16="http://schemas.microsoft.com/office/drawing/2014/main" id="{C8803BE9-6A64-61E8-3A83-03E8802E8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3846619" y="525201"/>
              <a:ext cx="936357" cy="914400"/>
            </a:xfrm>
            <a:prstGeom prst="rect">
              <a:avLst/>
            </a:prstGeom>
          </p:spPr>
        </p:pic>
        <p:pic>
          <p:nvPicPr>
            <p:cNvPr id="8" name="Graphic 7" descr="Stars with solid fill">
              <a:extLst>
                <a:ext uri="{FF2B5EF4-FFF2-40B4-BE49-F238E27FC236}">
                  <a16:creationId xmlns:a16="http://schemas.microsoft.com/office/drawing/2014/main" id="{C1895987-FD55-92BA-605C-4592DF797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14585" y="559766"/>
              <a:ext cx="914400" cy="914400"/>
            </a:xfrm>
            <a:prstGeom prst="rect">
              <a:avLst/>
            </a:prstGeom>
          </p:spPr>
        </p:pic>
        <p:sp>
          <p:nvSpPr>
            <p:cNvPr id="6" name="Text Placeholder 139">
              <a:extLst>
                <a:ext uri="{FF2B5EF4-FFF2-40B4-BE49-F238E27FC236}">
                  <a16:creationId xmlns:a16="http://schemas.microsoft.com/office/drawing/2014/main" id="{38CC895A-7153-D175-6C48-3C96157CE2B3}"/>
                </a:ext>
              </a:extLst>
            </p:cNvPr>
            <p:cNvSpPr txBox="1">
              <a:spLocks/>
            </p:cNvSpPr>
            <p:nvPr/>
          </p:nvSpPr>
          <p:spPr>
            <a:xfrm>
              <a:off x="4553263" y="1094115"/>
              <a:ext cx="4254888" cy="381190"/>
            </a:xfrm>
            <a:prstGeom prst="rect">
              <a:avLst/>
            </a:prstGeom>
          </p:spPr>
          <p:txBody>
            <a:bodyPr vert="horz" lIns="91440" tIns="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b="1" kern="1200" cap="all" spc="1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200" b="1" i="0" u="none" strike="noStrike" kern="1200" cap="all" spc="10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Avenir Next LT Pro Demi"/>
                  <a:ea typeface="+mn-ea"/>
                  <a:cs typeface="+mn-cs"/>
                </a:rPr>
                <a:t>First Data.table release</a:t>
              </a:r>
            </a:p>
          </p:txBody>
        </p:sp>
        <p:sp>
          <p:nvSpPr>
            <p:cNvPr id="11" name="Text Placeholder 142">
              <a:extLst>
                <a:ext uri="{FF2B5EF4-FFF2-40B4-BE49-F238E27FC236}">
                  <a16:creationId xmlns:a16="http://schemas.microsoft.com/office/drawing/2014/main" id="{0621AA2D-6B52-0D3D-838D-607162BE8530}"/>
                </a:ext>
              </a:extLst>
            </p:cNvPr>
            <p:cNvSpPr txBox="1">
              <a:spLocks/>
            </p:cNvSpPr>
            <p:nvPr/>
          </p:nvSpPr>
          <p:spPr>
            <a:xfrm>
              <a:off x="4569181" y="1415717"/>
              <a:ext cx="3969762" cy="287716"/>
            </a:xfrm>
            <a:prstGeom prst="rect">
              <a:avLst/>
            </a:prstGeom>
          </p:spPr>
          <p:txBody>
            <a:bodyPr vert="horz" lIns="91440" tIns="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 cap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"/>
                  <a:ea typeface="+mn-ea"/>
                  <a:cs typeface="+mn-cs"/>
                </a:rPr>
                <a:t>Extended Data Frames with concise syntax and fast operations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venir Next LT Pro 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4E735F0-B4B4-4F40-D200-78670C0E8211}"/>
              </a:ext>
            </a:extLst>
          </p:cNvPr>
          <p:cNvGrpSpPr/>
          <p:nvPr/>
        </p:nvGrpSpPr>
        <p:grpSpPr>
          <a:xfrm>
            <a:off x="6692050" y="3703164"/>
            <a:ext cx="3969332" cy="1917937"/>
            <a:chOff x="6692050" y="3447132"/>
            <a:chExt cx="3969332" cy="1917937"/>
          </a:xfrm>
        </p:grpSpPr>
        <p:sp>
          <p:nvSpPr>
            <p:cNvPr id="50" name="Text Placeholder 139">
              <a:extLst>
                <a:ext uri="{FF2B5EF4-FFF2-40B4-BE49-F238E27FC236}">
                  <a16:creationId xmlns:a16="http://schemas.microsoft.com/office/drawing/2014/main" id="{F8F990FB-1CEF-D96F-DE59-BA719A0C978C}"/>
                </a:ext>
              </a:extLst>
            </p:cNvPr>
            <p:cNvSpPr txBox="1">
              <a:spLocks/>
            </p:cNvSpPr>
            <p:nvPr/>
          </p:nvSpPr>
          <p:spPr>
            <a:xfrm>
              <a:off x="6750113" y="4464064"/>
              <a:ext cx="3911269" cy="381190"/>
            </a:xfrm>
            <a:prstGeom prst="rect">
              <a:avLst/>
            </a:prstGeom>
          </p:spPr>
          <p:txBody>
            <a:bodyPr vert="horz" lIns="91440" tIns="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b="1" kern="1200" cap="all" spc="1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200" b="1" i="0" u="none" strike="noStrike" kern="1200" cap="all" spc="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Demi"/>
                  <a:ea typeface="+mn-ea"/>
                  <a:cs typeface="+mn-cs"/>
                </a:rPr>
                <a:t>Tidyverse and friends</a:t>
              </a:r>
            </a:p>
          </p:txBody>
        </p:sp>
        <p:sp>
          <p:nvSpPr>
            <p:cNvPr id="51" name="Text Placeholder 144">
              <a:extLst>
                <a:ext uri="{FF2B5EF4-FFF2-40B4-BE49-F238E27FC236}">
                  <a16:creationId xmlns:a16="http://schemas.microsoft.com/office/drawing/2014/main" id="{7A92D2BA-5A57-005E-0746-91606BD1F947}"/>
                </a:ext>
              </a:extLst>
            </p:cNvPr>
            <p:cNvSpPr txBox="1">
              <a:spLocks/>
            </p:cNvSpPr>
            <p:nvPr/>
          </p:nvSpPr>
          <p:spPr>
            <a:xfrm>
              <a:off x="6750114" y="4753671"/>
              <a:ext cx="3715654" cy="611398"/>
            </a:xfrm>
            <a:prstGeom prst="rect">
              <a:avLst/>
            </a:prstGeom>
          </p:spPr>
          <p:txBody>
            <a:bodyPr vert="horz" lIns="91440" tIns="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 cap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dirty="0">
                  <a:solidFill>
                    <a:srgbClr val="000000"/>
                  </a:solidFill>
                  <a:latin typeface="Avenir Next LT Pro "/>
                </a:rPr>
                <a:t>dplyr, tidyr, and the rest of the tidyverse comes into being, adding a structured grammar to working with Data Frames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61BBA3C-4A0D-9F53-C520-20971C4ED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6692050" y="3447132"/>
              <a:ext cx="0" cy="1819965"/>
            </a:xfrm>
            <a:prstGeom prst="line">
              <a:avLst/>
            </a:prstGeom>
            <a:ln w="31750"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216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0C7D178-9C5C-A7DD-80E7-3235BFAD5D85}"/>
              </a:ext>
            </a:extLst>
          </p:cNvPr>
          <p:cNvSpPr/>
          <p:nvPr/>
        </p:nvSpPr>
        <p:spPr>
          <a:xfrm>
            <a:off x="6603681" y="3619253"/>
            <a:ext cx="173806" cy="150905"/>
          </a:xfrm>
          <a:prstGeom prst="ellipse">
            <a:avLst/>
          </a:prstGeom>
          <a:solidFill>
            <a:srgbClr val="2265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8A8C1A-D33F-EAD4-70BD-94FAC6706DC6}"/>
              </a:ext>
            </a:extLst>
          </p:cNvPr>
          <p:cNvSpPr txBox="1"/>
          <p:nvPr/>
        </p:nvSpPr>
        <p:spPr>
          <a:xfrm>
            <a:off x="6320249" y="327498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Book" panose="02000503020000020003" pitchFamily="2" charset="0"/>
              </a:rPr>
              <a:t>2014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9A4826-42C8-217E-1644-E2D1DAABB2FC}"/>
              </a:ext>
            </a:extLst>
          </p:cNvPr>
          <p:cNvSpPr txBox="1"/>
          <p:nvPr/>
        </p:nvSpPr>
        <p:spPr>
          <a:xfrm>
            <a:off x="0" y="6596390"/>
            <a:ext cx="93606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https://</a:t>
            </a:r>
            <a:r>
              <a:rPr lang="en-US" sz="1100" i="1" dirty="0" err="1"/>
              <a:t>towardsdatascience.com</a:t>
            </a:r>
            <a:r>
              <a:rPr lang="en-US" sz="1100" i="1" dirty="0"/>
              <a:t>/preventing-the-death-of-the-dataframe-8bca1c0f83c8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5C80A8-9EB6-EDDC-0F19-23E261A74A19}"/>
              </a:ext>
            </a:extLst>
          </p:cNvPr>
          <p:cNvSpPr txBox="1"/>
          <p:nvPr/>
        </p:nvSpPr>
        <p:spPr>
          <a:xfrm>
            <a:off x="419142" y="30028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data frame: A short history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43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609599" y="363235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What is a data frame?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43B7E1-8481-1083-1F99-0219BD4F3C1F}"/>
              </a:ext>
            </a:extLst>
          </p:cNvPr>
          <p:cNvSpPr txBox="1"/>
          <p:nvPr/>
        </p:nvSpPr>
        <p:spPr>
          <a:xfrm>
            <a:off x="609599" y="2287433"/>
            <a:ext cx="785122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0" u="none" strike="noStrike" dirty="0">
                <a:effectLst/>
                <a:highlight>
                  <a:srgbClr val="FFFFFF"/>
                </a:highlight>
                <a:latin typeface="Avenir Next" panose="020B0503020202020204" pitchFamily="34" charset="0"/>
              </a:rPr>
              <a:t>“A </a:t>
            </a:r>
            <a:r>
              <a:rPr lang="en-US" sz="3200" b="1" i="0" u="none" strike="noStrike" dirty="0">
                <a:effectLst/>
                <a:highlight>
                  <a:srgbClr val="FFFFFF"/>
                </a:highlight>
                <a:latin typeface="Avenir Next" panose="020B0503020202020204" pitchFamily="34" charset="0"/>
              </a:rPr>
              <a:t>data frame </a:t>
            </a:r>
            <a:r>
              <a:rPr lang="en-US" sz="3200" i="0" u="none" strike="noStrike" dirty="0">
                <a:effectLst/>
                <a:highlight>
                  <a:srgbClr val="FFFFFF"/>
                </a:highlight>
                <a:latin typeface="Avenir Next" panose="020B0503020202020204" pitchFamily="34" charset="0"/>
              </a:rPr>
              <a:t>is a </a:t>
            </a:r>
            <a:r>
              <a:rPr lang="en-US" sz="3200" b="1" i="0" u="none" strike="noStrike" dirty="0">
                <a:effectLst/>
                <a:highlight>
                  <a:srgbClr val="FFFFFF"/>
                </a:highlight>
                <a:latin typeface="Avenir Next" panose="020B0503020202020204" pitchFamily="34" charset="0"/>
              </a:rPr>
              <a:t>list</a:t>
            </a:r>
            <a:r>
              <a:rPr lang="en-US" sz="3200" i="0" u="none" strike="noStrike" dirty="0">
                <a:effectLst/>
                <a:highlight>
                  <a:srgbClr val="FFFFFF"/>
                </a:highlight>
                <a:latin typeface="Avenir Next" panose="020B0503020202020204" pitchFamily="34" charset="0"/>
              </a:rPr>
              <a:t> of variables of the same number of rows with unique row names… [it’s] a </a:t>
            </a:r>
            <a:r>
              <a:rPr lang="en-US" sz="3200" b="1" i="0" u="none" strike="noStrike" dirty="0">
                <a:effectLst/>
                <a:highlight>
                  <a:srgbClr val="FFFFFF"/>
                </a:highlight>
                <a:latin typeface="Avenir Next" panose="020B0503020202020204" pitchFamily="34" charset="0"/>
              </a:rPr>
              <a:t>matrix-like</a:t>
            </a:r>
            <a:r>
              <a:rPr lang="en-US" sz="3200" i="0" u="none" strike="noStrike" dirty="0">
                <a:effectLst/>
                <a:highlight>
                  <a:srgbClr val="FFFFFF"/>
                </a:highlight>
                <a:latin typeface="Avenir Next" panose="020B0503020202020204" pitchFamily="34" charset="0"/>
              </a:rPr>
              <a:t> structure whose columns may be of differing types (numeric, logical, factor and character and so on).“ </a:t>
            </a:r>
          </a:p>
          <a:p>
            <a:endParaRPr lang="en-US" sz="1200" dirty="0">
              <a:highlight>
                <a:srgbClr val="FFFFFF"/>
              </a:highlight>
              <a:latin typeface="Avenir Next" panose="020B0503020202020204" pitchFamily="34" charset="0"/>
            </a:endParaRPr>
          </a:p>
          <a:p>
            <a:r>
              <a:rPr lang="en-US" sz="2400" dirty="0">
                <a:highlight>
                  <a:srgbClr val="FFFFFF"/>
                </a:highlight>
                <a:latin typeface="Avenir Next" panose="020B0503020202020204" pitchFamily="34" charset="0"/>
              </a:rPr>
              <a:t>R’s documentation for </a:t>
            </a:r>
            <a:r>
              <a:rPr lang="en-US" sz="2400" dirty="0" err="1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data.frame</a:t>
            </a:r>
            <a:r>
              <a:rPr lang="en-US" sz="2400" dirty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()</a:t>
            </a:r>
            <a:endParaRPr lang="en-US" sz="2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064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609599" y="363235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What is a data frame?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43B7E1-8481-1083-1F99-0219BD4F3C1F}"/>
              </a:ext>
            </a:extLst>
          </p:cNvPr>
          <p:cNvSpPr txBox="1"/>
          <p:nvPr/>
        </p:nvSpPr>
        <p:spPr>
          <a:xfrm>
            <a:off x="609599" y="2287433"/>
            <a:ext cx="785122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0" u="none" strike="noStrike" dirty="0">
                <a:effectLst/>
                <a:highlight>
                  <a:srgbClr val="FFFFFF"/>
                </a:highlight>
                <a:latin typeface="Avenir Next" panose="020B0503020202020204" pitchFamily="34" charset="0"/>
              </a:rPr>
              <a:t>“A </a:t>
            </a:r>
            <a:r>
              <a:rPr lang="en-US" sz="3200" b="1" i="0" u="none" strike="noStrike" dirty="0">
                <a:effectLst/>
                <a:highlight>
                  <a:srgbClr val="FFFFFF"/>
                </a:highlight>
                <a:latin typeface="Avenir Next" panose="020B0503020202020204" pitchFamily="34" charset="0"/>
              </a:rPr>
              <a:t>data frame </a:t>
            </a:r>
            <a:r>
              <a:rPr lang="en-US" sz="3200" i="0" u="none" strike="noStrike" dirty="0">
                <a:effectLst/>
                <a:highlight>
                  <a:srgbClr val="FFFFFF"/>
                </a:highlight>
                <a:latin typeface="Avenir Next" panose="020B0503020202020204" pitchFamily="34" charset="0"/>
              </a:rPr>
              <a:t>is a </a:t>
            </a:r>
            <a:r>
              <a:rPr lang="en-US" sz="3200" b="1" i="0" u="none" strike="noStrike" dirty="0">
                <a:effectLst/>
                <a:highlight>
                  <a:srgbClr val="FFFFFF"/>
                </a:highlight>
                <a:latin typeface="Avenir Next" panose="020B0503020202020204" pitchFamily="34" charset="0"/>
              </a:rPr>
              <a:t>list</a:t>
            </a:r>
            <a:r>
              <a:rPr lang="en-US" sz="3200" i="0" u="none" strike="noStrike" dirty="0">
                <a:effectLst/>
                <a:highlight>
                  <a:srgbClr val="FFFFFF"/>
                </a:highlight>
                <a:latin typeface="Avenir Next" panose="020B0503020202020204" pitchFamily="34" charset="0"/>
              </a:rPr>
              <a:t> of variables of the same number of rows with unique row names… [it’s] a </a:t>
            </a:r>
            <a:r>
              <a:rPr lang="en-US" sz="3200" b="1" i="0" u="none" strike="noStrike" dirty="0">
                <a:effectLst/>
                <a:highlight>
                  <a:srgbClr val="FFFFFF"/>
                </a:highlight>
                <a:latin typeface="Avenir Next" panose="020B0503020202020204" pitchFamily="34" charset="0"/>
              </a:rPr>
              <a:t>matrix-like</a:t>
            </a:r>
            <a:r>
              <a:rPr lang="en-US" sz="3200" i="0" u="none" strike="noStrike" dirty="0">
                <a:effectLst/>
                <a:highlight>
                  <a:srgbClr val="FFFFFF"/>
                </a:highlight>
                <a:latin typeface="Avenir Next" panose="020B0503020202020204" pitchFamily="34" charset="0"/>
              </a:rPr>
              <a:t> structure whose columns may be of differing types (numeric, logical, factor and character and so on).“ </a:t>
            </a:r>
          </a:p>
          <a:p>
            <a:endParaRPr lang="en-US" sz="1200" dirty="0">
              <a:highlight>
                <a:srgbClr val="FFFFFF"/>
              </a:highlight>
              <a:latin typeface="Avenir Next" panose="020B0503020202020204" pitchFamily="34" charset="0"/>
            </a:endParaRPr>
          </a:p>
          <a:p>
            <a:r>
              <a:rPr lang="en-US" sz="2400" dirty="0">
                <a:highlight>
                  <a:srgbClr val="FFFFFF"/>
                </a:highlight>
                <a:latin typeface="Avenir Next" panose="020B0503020202020204" pitchFamily="34" charset="0"/>
              </a:rPr>
              <a:t>R’s documentation for </a:t>
            </a:r>
            <a:r>
              <a:rPr lang="en-US" sz="2400" dirty="0" err="1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data.frame</a:t>
            </a:r>
            <a:r>
              <a:rPr lang="en-US" sz="2400" dirty="0">
                <a:highlight>
                  <a:srgbClr val="FFFFFF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()</a:t>
            </a:r>
            <a:endParaRPr lang="en-US" sz="2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268" name="Picture 4" descr="Mad Schitts Creek GIF by CBC">
            <a:extLst>
              <a:ext uri="{FF2B5EF4-FFF2-40B4-BE49-F238E27FC236}">
                <a16:creationId xmlns:a16="http://schemas.microsoft.com/office/drawing/2014/main" id="{74020CDA-C5C7-3870-153B-7C14664CC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216" y="2287433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299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609599" y="363235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What is a data frame?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69AA9B-2C5C-DC79-78D1-0DB191006DB2}"/>
              </a:ext>
            </a:extLst>
          </p:cNvPr>
          <p:cNvSpPr txBox="1"/>
          <p:nvPr/>
        </p:nvSpPr>
        <p:spPr>
          <a:xfrm>
            <a:off x="3172174" y="3429000"/>
            <a:ext cx="51090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latin typeface="Fira Code" panose="020B0509050000020004" pitchFamily="49" charset="0"/>
                <a:ea typeface="Fira Code" panose="020B0509050000020004" pitchFamily="49" charset="0"/>
              </a:rPr>
              <a:t>df</a:t>
            </a:r>
            <a:r>
              <a:rPr lang="en-US" sz="8000" b="1" dirty="0">
                <a:latin typeface="Fira Code" panose="020B0509050000020004" pitchFamily="49" charset="0"/>
                <a:ea typeface="Fira Code" panose="020B0509050000020004" pitchFamily="49" charset="0"/>
              </a:rPr>
              <a:t>[</a:t>
            </a:r>
            <a:r>
              <a:rPr lang="en-US" sz="8000" b="1" dirty="0" err="1">
                <a:solidFill>
                  <a:schemeClr val="accent3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i</a:t>
            </a:r>
            <a:r>
              <a:rPr lang="en-US" sz="8000" b="1" dirty="0">
                <a:latin typeface="Fira Code" panose="020B0509050000020004" pitchFamily="49" charset="0"/>
                <a:ea typeface="Fira Code" panose="020B0509050000020004" pitchFamily="49" charset="0"/>
              </a:rPr>
              <a:t>, </a:t>
            </a: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j</a:t>
            </a:r>
            <a:r>
              <a:rPr lang="en-US" sz="8000" b="1" dirty="0">
                <a:latin typeface="Fira Code" panose="020B0509050000020004" pitchFamily="49" charset="0"/>
                <a:ea typeface="Fira Code" panose="020B0509050000020004" pitchFamily="49" charset="0"/>
              </a:rPr>
              <a:t>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DB18BB-5EE3-C1AA-2067-BF57454A6272}"/>
              </a:ext>
            </a:extLst>
          </p:cNvPr>
          <p:cNvSpPr txBox="1"/>
          <p:nvPr/>
        </p:nvSpPr>
        <p:spPr>
          <a:xfrm>
            <a:off x="4163210" y="2572109"/>
            <a:ext cx="255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Do stuff to rows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E9AB5-79E9-743B-338D-A8BCE68EB6DA}"/>
              </a:ext>
            </a:extLst>
          </p:cNvPr>
          <p:cNvSpPr txBox="1"/>
          <p:nvPr/>
        </p:nvSpPr>
        <p:spPr>
          <a:xfrm>
            <a:off x="5726719" y="5062637"/>
            <a:ext cx="3076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venir Next" panose="020B0503020202020204" pitchFamily="34" charset="0"/>
              </a:rPr>
              <a:t>Do stuff to columns</a:t>
            </a:r>
          </a:p>
        </p:txBody>
      </p:sp>
    </p:spTree>
    <p:extLst>
      <p:ext uri="{BB962C8B-B14F-4D97-AF65-F5344CB8AC3E}">
        <p14:creationId xmlns:p14="http://schemas.microsoft.com/office/powerpoint/2010/main" val="1644451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69AA9B-2C5C-DC79-78D1-0DB191006DB2}"/>
              </a:ext>
            </a:extLst>
          </p:cNvPr>
          <p:cNvSpPr txBox="1"/>
          <p:nvPr/>
        </p:nvSpPr>
        <p:spPr>
          <a:xfrm>
            <a:off x="1762922" y="3429000"/>
            <a:ext cx="75713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Fira Code" panose="020B0509050000020004" pitchFamily="49" charset="0"/>
                <a:ea typeface="Fira Code" panose="020B0509050000020004" pitchFamily="49" charset="0"/>
              </a:rPr>
              <a:t>dt[</a:t>
            </a:r>
            <a:r>
              <a:rPr lang="en-US" sz="8000" b="1" dirty="0" err="1">
                <a:solidFill>
                  <a:schemeClr val="accent3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i</a:t>
            </a:r>
            <a:r>
              <a:rPr lang="en-US" sz="8000" b="1" dirty="0">
                <a:latin typeface="Fira Code" panose="020B0509050000020004" pitchFamily="49" charset="0"/>
                <a:ea typeface="Fira Code" panose="020B0509050000020004" pitchFamily="49" charset="0"/>
              </a:rPr>
              <a:t>, </a:t>
            </a: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j</a:t>
            </a:r>
            <a:r>
              <a:rPr lang="en-US" sz="8000" b="1" dirty="0">
                <a:latin typeface="Fira Code" panose="020B0509050000020004" pitchFamily="49" charset="0"/>
                <a:ea typeface="Fira Code" panose="020B0509050000020004" pitchFamily="49" charset="0"/>
              </a:rPr>
              <a:t>,</a:t>
            </a: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 </a:t>
            </a:r>
            <a:r>
              <a:rPr lang="en-US" sz="8000" b="1" dirty="0">
                <a:solidFill>
                  <a:schemeClr val="accent5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by</a:t>
            </a:r>
            <a:r>
              <a:rPr lang="en-US" sz="8000" b="1" dirty="0">
                <a:latin typeface="Fira Code" panose="020B0509050000020004" pitchFamily="49" charset="0"/>
                <a:ea typeface="Fira Code" panose="020B0509050000020004" pitchFamily="49" charset="0"/>
              </a:rPr>
              <a:t>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DB18BB-5EE3-C1AA-2067-BF57454A6272}"/>
              </a:ext>
            </a:extLst>
          </p:cNvPr>
          <p:cNvSpPr txBox="1"/>
          <p:nvPr/>
        </p:nvSpPr>
        <p:spPr>
          <a:xfrm>
            <a:off x="2883050" y="2887969"/>
            <a:ext cx="255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Do stuff to rows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E9AB5-79E9-743B-338D-A8BCE68EB6DA}"/>
              </a:ext>
            </a:extLst>
          </p:cNvPr>
          <p:cNvSpPr txBox="1"/>
          <p:nvPr/>
        </p:nvSpPr>
        <p:spPr>
          <a:xfrm>
            <a:off x="4317467" y="5081224"/>
            <a:ext cx="3076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venir Next" panose="020B0503020202020204" pitchFamily="34" charset="0"/>
              </a:rPr>
              <a:t>Do stuff to columns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9A9D7A-D7AB-99FA-DDC0-EE6F6E607B9E}"/>
              </a:ext>
            </a:extLst>
          </p:cNvPr>
          <p:cNvSpPr txBox="1"/>
          <p:nvPr/>
        </p:nvSpPr>
        <p:spPr>
          <a:xfrm>
            <a:off x="6989404" y="2887969"/>
            <a:ext cx="231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Avenir Next" panose="020B0503020202020204" pitchFamily="34" charset="0"/>
              </a:rPr>
              <a:t>Group by stuff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6C4A95-9342-C1E4-547A-F7C2BFF0B06B}"/>
              </a:ext>
            </a:extLst>
          </p:cNvPr>
          <p:cNvSpPr txBox="1"/>
          <p:nvPr/>
        </p:nvSpPr>
        <p:spPr>
          <a:xfrm>
            <a:off x="716531" y="141124"/>
            <a:ext cx="6544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8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ECB1E-208B-4337-4806-F4D921DAC19E}"/>
              </a:ext>
            </a:extLst>
          </p:cNvPr>
          <p:cNvSpPr txBox="1"/>
          <p:nvPr/>
        </p:nvSpPr>
        <p:spPr>
          <a:xfrm>
            <a:off x="9231635" y="3859886"/>
            <a:ext cx="2394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Avenir Next" panose="020B0503020202020204" pitchFamily="34" charset="0"/>
              </a:rPr>
              <a:t>And more stuff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E7F5D-1E13-6874-CCB1-7A625ACA6B76}"/>
              </a:ext>
            </a:extLst>
          </p:cNvPr>
          <p:cNvSpPr txBox="1"/>
          <p:nvPr/>
        </p:nvSpPr>
        <p:spPr>
          <a:xfrm>
            <a:off x="801409" y="1403008"/>
            <a:ext cx="10476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Philosophy: Built on data frames; keep the good stuff, drop the bad, make it faster (both to type and to compute) while keeping a similar syntax and feel to data frames</a:t>
            </a:r>
          </a:p>
        </p:txBody>
      </p:sp>
    </p:spTree>
    <p:extLst>
      <p:ext uri="{BB962C8B-B14F-4D97-AF65-F5344CB8AC3E}">
        <p14:creationId xmlns:p14="http://schemas.microsoft.com/office/powerpoint/2010/main" val="427210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35">
            <a:extLst>
              <a:ext uri="{FF2B5EF4-FFF2-40B4-BE49-F238E27FC236}">
                <a16:creationId xmlns:a16="http://schemas.microsoft.com/office/drawing/2014/main" id="{E9E6CA2A-2C6B-6A35-A366-2B9C80787D6A}"/>
              </a:ext>
            </a:extLst>
          </p:cNvPr>
          <p:cNvSpPr txBox="1">
            <a:spLocks/>
          </p:cNvSpPr>
          <p:nvPr/>
        </p:nvSpPr>
        <p:spPr>
          <a:xfrm>
            <a:off x="609599" y="93266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Why </a:t>
            </a:r>
            <a:r>
              <a:rPr kumimoji="0" lang="en-US" sz="9600" b="1" i="0" u="none" strike="noStrike" kern="1200" cap="all" spc="10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        </a:t>
            </a:r>
            <a:r>
              <a:rPr kumimoji="0" lang="en-US" sz="60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?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1C5455-2B5F-78AE-526C-989063FC6DA3}"/>
              </a:ext>
            </a:extLst>
          </p:cNvPr>
          <p:cNvSpPr txBox="1"/>
          <p:nvPr/>
        </p:nvSpPr>
        <p:spPr>
          <a:xfrm>
            <a:off x="609600" y="2548337"/>
            <a:ext cx="3012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venir Book" panose="02000503020000020003" pitchFamily="2" charset="0"/>
              </a:rPr>
              <a:t>Concise syntax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C5E468-F75A-A4ED-D70F-2A9C42502B27}"/>
              </a:ext>
            </a:extLst>
          </p:cNvPr>
          <p:cNvSpPr txBox="1"/>
          <p:nvPr/>
        </p:nvSpPr>
        <p:spPr>
          <a:xfrm>
            <a:off x="609599" y="3179279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venir Book" panose="02000503020000020003" pitchFamily="2" charset="0"/>
              </a:rPr>
              <a:t>Fast speed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6E228D-98BB-7389-C49D-432FAB4F40C3}"/>
              </a:ext>
            </a:extLst>
          </p:cNvPr>
          <p:cNvSpPr txBox="1"/>
          <p:nvPr/>
        </p:nvSpPr>
        <p:spPr>
          <a:xfrm>
            <a:off x="609599" y="3810221"/>
            <a:ext cx="3456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venir Book" panose="02000503020000020003" pitchFamily="2" charset="0"/>
              </a:rPr>
              <a:t>Memory efficient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D29EDB-5F3B-42E2-0E40-8C1AA03C05B7}"/>
              </a:ext>
            </a:extLst>
          </p:cNvPr>
          <p:cNvSpPr txBox="1"/>
          <p:nvPr/>
        </p:nvSpPr>
        <p:spPr>
          <a:xfrm>
            <a:off x="609599" y="4441163"/>
            <a:ext cx="6623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venir Book" panose="02000503020000020003" pitchFamily="2" charset="0"/>
              </a:rPr>
              <a:t>Careful API lifecycle management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F1781-B934-FA05-2286-604A71666C93}"/>
              </a:ext>
            </a:extLst>
          </p:cNvPr>
          <p:cNvSpPr txBox="1"/>
          <p:nvPr/>
        </p:nvSpPr>
        <p:spPr>
          <a:xfrm>
            <a:off x="609599" y="5072105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venir Book" panose="02000503020000020003" pitchFamily="2" charset="0"/>
              </a:rPr>
              <a:t>Community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7E1D2-B224-87B2-C85E-73A1E87DFD52}"/>
              </a:ext>
            </a:extLst>
          </p:cNvPr>
          <p:cNvSpPr txBox="1"/>
          <p:nvPr/>
        </p:nvSpPr>
        <p:spPr>
          <a:xfrm>
            <a:off x="609599" y="5703047"/>
            <a:ext cx="2437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venir Book" panose="02000503020000020003" pitchFamily="2" charset="0"/>
              </a:rPr>
              <a:t>Feature rich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12CBF0-882C-FC09-E14C-38AA1986AE90}"/>
              </a:ext>
            </a:extLst>
          </p:cNvPr>
          <p:cNvSpPr txBox="1"/>
          <p:nvPr/>
        </p:nvSpPr>
        <p:spPr>
          <a:xfrm>
            <a:off x="2865345" y="21562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7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135A4F-902F-F590-C229-8DCC05CCF509}"/>
              </a:ext>
            </a:extLst>
          </p:cNvPr>
          <p:cNvSpPr txBox="1"/>
          <p:nvPr/>
        </p:nvSpPr>
        <p:spPr>
          <a:xfrm>
            <a:off x="801409" y="1403008"/>
            <a:ext cx="10476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Philosophy: Built on data frames; keep the good stuff, drop the bad, make it faster (both to type and to compute) while keeping a similar syntax and feel to data frames</a:t>
            </a:r>
          </a:p>
        </p:txBody>
      </p:sp>
    </p:spTree>
    <p:extLst>
      <p:ext uri="{BB962C8B-B14F-4D97-AF65-F5344CB8AC3E}">
        <p14:creationId xmlns:p14="http://schemas.microsoft.com/office/powerpoint/2010/main" val="501002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2F95C1D3-D9FA-101A-DA4B-8B148E6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551" y="30779"/>
            <a:ext cx="488265" cy="564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1C5455-2B5F-78AE-526C-989063FC6DA3}"/>
              </a:ext>
            </a:extLst>
          </p:cNvPr>
          <p:cNvSpPr txBox="1"/>
          <p:nvPr/>
        </p:nvSpPr>
        <p:spPr>
          <a:xfrm>
            <a:off x="609600" y="2548337"/>
            <a:ext cx="3012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5"/>
                </a:solidFill>
                <a:latin typeface="Avenir Book" panose="02000503020000020003" pitchFamily="2" charset="0"/>
              </a:rPr>
              <a:t>Concise syntax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C5E468-F75A-A4ED-D70F-2A9C42502B27}"/>
              </a:ext>
            </a:extLst>
          </p:cNvPr>
          <p:cNvSpPr txBox="1"/>
          <p:nvPr/>
        </p:nvSpPr>
        <p:spPr>
          <a:xfrm>
            <a:off x="609599" y="3179279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venir Book" panose="02000503020000020003" pitchFamily="2" charset="0"/>
              </a:rPr>
              <a:t>Fast speed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6E228D-98BB-7389-C49D-432FAB4F40C3}"/>
              </a:ext>
            </a:extLst>
          </p:cNvPr>
          <p:cNvSpPr txBox="1"/>
          <p:nvPr/>
        </p:nvSpPr>
        <p:spPr>
          <a:xfrm>
            <a:off x="609599" y="3810221"/>
            <a:ext cx="3456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venir Book" panose="02000503020000020003" pitchFamily="2" charset="0"/>
              </a:rPr>
              <a:t>Memory efficient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D29EDB-5F3B-42E2-0E40-8C1AA03C05B7}"/>
              </a:ext>
            </a:extLst>
          </p:cNvPr>
          <p:cNvSpPr txBox="1"/>
          <p:nvPr/>
        </p:nvSpPr>
        <p:spPr>
          <a:xfrm>
            <a:off x="609599" y="4441163"/>
            <a:ext cx="6623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venir Book" panose="02000503020000020003" pitchFamily="2" charset="0"/>
              </a:rPr>
              <a:t>Careful API lifecycle management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F1781-B934-FA05-2286-604A71666C93}"/>
              </a:ext>
            </a:extLst>
          </p:cNvPr>
          <p:cNvSpPr txBox="1"/>
          <p:nvPr/>
        </p:nvSpPr>
        <p:spPr>
          <a:xfrm>
            <a:off x="609599" y="5072105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venir Book" panose="02000503020000020003" pitchFamily="2" charset="0"/>
              </a:rPr>
              <a:t>Community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7E1D2-B224-87B2-C85E-73A1E87DFD52}"/>
              </a:ext>
            </a:extLst>
          </p:cNvPr>
          <p:cNvSpPr txBox="1"/>
          <p:nvPr/>
        </p:nvSpPr>
        <p:spPr>
          <a:xfrm>
            <a:off x="609599" y="5703047"/>
            <a:ext cx="2437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venir Book" panose="02000503020000020003" pitchFamily="2" charset="0"/>
              </a:rPr>
              <a:t>Feature rich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BA56C-A56A-FBF2-081E-BACE6007EA57}"/>
              </a:ext>
            </a:extLst>
          </p:cNvPr>
          <p:cNvSpPr txBox="1"/>
          <p:nvPr/>
        </p:nvSpPr>
        <p:spPr>
          <a:xfrm>
            <a:off x="812119" y="3428032"/>
            <a:ext cx="1028037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ira Code" panose="020B0509050000020004" pitchFamily="49" charset="0"/>
                <a:ea typeface="Fira Code" panose="020B0509050000020004" pitchFamily="49" charset="0"/>
              </a:rPr>
              <a:t>dt[</a:t>
            </a:r>
            <a:r>
              <a:rPr lang="en-US" sz="2800" b="1" dirty="0">
                <a:solidFill>
                  <a:schemeClr val="accent3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grp == “treatment”</a:t>
            </a:r>
            <a:r>
              <a:rPr lang="en-US" sz="2800" b="1" dirty="0">
                <a:latin typeface="Fira Code" panose="020B0509050000020004" pitchFamily="49" charset="0"/>
                <a:ea typeface="Fira Code" panose="020B0509050000020004" pitchFamily="49" charset="0"/>
              </a:rPr>
              <a:t>,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new := mean(x)</a:t>
            </a:r>
            <a:r>
              <a:rPr lang="en-US" sz="2800" b="1" dirty="0">
                <a:latin typeface="Fira Code" panose="020B0509050000020004" pitchFamily="49" charset="0"/>
                <a:ea typeface="Fira Code" panose="020B0509050000020004" pitchFamily="49" charset="0"/>
              </a:rPr>
              <a:t>, </a:t>
            </a:r>
            <a:r>
              <a:rPr lang="en-US" sz="2800" b="1" dirty="0">
                <a:solidFill>
                  <a:schemeClr val="accent5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by = id</a:t>
            </a:r>
            <a:r>
              <a:rPr lang="en-US" sz="2800" b="1" dirty="0">
                <a:latin typeface="Fira Code" panose="020B0509050000020004" pitchFamily="49" charset="0"/>
                <a:ea typeface="Fira Code" panose="020B0509050000020004" pitchFamily="49" charset="0"/>
              </a:rPr>
              <a:t>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D71F64-2423-B098-B80E-CF71A0C77A7B}"/>
              </a:ext>
            </a:extLst>
          </p:cNvPr>
          <p:cNvSpPr txBox="1"/>
          <p:nvPr/>
        </p:nvSpPr>
        <p:spPr>
          <a:xfrm>
            <a:off x="812119" y="4089752"/>
            <a:ext cx="405110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ira Code" panose="020B0509050000020004" pitchFamily="49" charset="0"/>
                <a:ea typeface="Fira Code" panose="020B0509050000020004" pitchFamily="49" charset="0"/>
              </a:rPr>
              <a:t>dt[</a:t>
            </a:r>
            <a:r>
              <a:rPr lang="en-US" sz="2800" b="1" dirty="0">
                <a:solidFill>
                  <a:schemeClr val="accent3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dt2,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on = “id”</a:t>
            </a:r>
            <a:r>
              <a:rPr lang="en-US" sz="2800" b="1" dirty="0">
                <a:latin typeface="Fira Code" panose="020B0509050000020004" pitchFamily="49" charset="0"/>
                <a:ea typeface="Fira Code" panose="020B0509050000020004" pitchFamily="49" charset="0"/>
              </a:rPr>
              <a:t>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B4D85-85D7-6123-DED4-1C85910CD4CD}"/>
              </a:ext>
            </a:extLst>
          </p:cNvPr>
          <p:cNvSpPr txBox="1"/>
          <p:nvPr/>
        </p:nvSpPr>
        <p:spPr>
          <a:xfrm>
            <a:off x="812119" y="4751472"/>
            <a:ext cx="684354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ira Code" panose="020B0509050000020004" pitchFamily="49" charset="0"/>
                <a:ea typeface="Fira Code" panose="020B0509050000020004" pitchFamily="49" charset="0"/>
              </a:rPr>
              <a:t>dt[</a:t>
            </a:r>
            <a:r>
              <a:rPr lang="en-US" sz="2800" b="1" dirty="0">
                <a:solidFill>
                  <a:schemeClr val="accent3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dt2,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on = “id”, roll = TRUE</a:t>
            </a:r>
            <a:r>
              <a:rPr lang="en-US" sz="2800" b="1" dirty="0">
                <a:latin typeface="Fira Code" panose="020B0509050000020004" pitchFamily="49" charset="0"/>
                <a:ea typeface="Fira Code" panose="020B0509050000020004" pitchFamily="49" charset="0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7B73E4-931A-D83C-1E62-4CA643E72CC6}"/>
              </a:ext>
            </a:extLst>
          </p:cNvPr>
          <p:cNvSpPr txBox="1"/>
          <p:nvPr/>
        </p:nvSpPr>
        <p:spPr>
          <a:xfrm>
            <a:off x="816106" y="5413192"/>
            <a:ext cx="383630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Fira Code" panose="020B0509050000020004" pitchFamily="49" charset="0"/>
                <a:ea typeface="Fira Code" panose="020B0509050000020004" pitchFamily="49" charset="0"/>
              </a:rPr>
              <a:t>dt[,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.N</a:t>
            </a:r>
            <a:r>
              <a:rPr lang="en-US" sz="2800" b="1" dirty="0">
                <a:latin typeface="Fira Code" panose="020B0509050000020004" pitchFamily="49" charset="0"/>
                <a:ea typeface="Fira Code" panose="020B0509050000020004" pitchFamily="49" charset="0"/>
              </a:rPr>
              <a:t>,</a:t>
            </a:r>
            <a:r>
              <a:rPr lang="en-US" sz="2800" b="1" dirty="0">
                <a:solidFill>
                  <a:schemeClr val="accent3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 </a:t>
            </a:r>
            <a:r>
              <a:rPr lang="en-US" sz="2800" b="1" dirty="0">
                <a:solidFill>
                  <a:schemeClr val="accent5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by = id</a:t>
            </a:r>
            <a:r>
              <a:rPr lang="en-US" sz="2800" b="1" dirty="0">
                <a:latin typeface="Fira Code" panose="020B0509050000020004" pitchFamily="49" charset="0"/>
                <a:ea typeface="Fira Code" panose="020B0509050000020004" pitchFamily="49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567D1B-EA9A-0EEB-72D1-F6013BCF4651}"/>
              </a:ext>
            </a:extLst>
          </p:cNvPr>
          <p:cNvSpPr txBox="1"/>
          <p:nvPr/>
        </p:nvSpPr>
        <p:spPr>
          <a:xfrm>
            <a:off x="5393316" y="1803608"/>
            <a:ext cx="4608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Fira Code" panose="020B0509050000020004" pitchFamily="49" charset="0"/>
                <a:ea typeface="Fira Code" panose="020B0509050000020004" pitchFamily="49" charset="0"/>
              </a:rPr>
              <a:t>dt[</a:t>
            </a:r>
            <a:r>
              <a:rPr lang="en-US" sz="4800" b="1" dirty="0" err="1">
                <a:solidFill>
                  <a:schemeClr val="accent3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i</a:t>
            </a:r>
            <a:r>
              <a:rPr lang="en-US" sz="4800" b="1" dirty="0">
                <a:latin typeface="Fira Code" panose="020B0509050000020004" pitchFamily="49" charset="0"/>
                <a:ea typeface="Fira Code" panose="020B0509050000020004" pitchFamily="49" charset="0"/>
              </a:rPr>
              <a:t>, 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j</a:t>
            </a:r>
            <a:r>
              <a:rPr lang="en-US" sz="4800" b="1" dirty="0">
                <a:latin typeface="Fira Code" panose="020B0509050000020004" pitchFamily="49" charset="0"/>
                <a:ea typeface="Fira Code" panose="020B0509050000020004" pitchFamily="49" charset="0"/>
              </a:rPr>
              <a:t>, </a:t>
            </a:r>
            <a:r>
              <a:rPr lang="en-US" sz="4800" b="1" dirty="0">
                <a:solidFill>
                  <a:schemeClr val="accent5"/>
                </a:solidFill>
                <a:latin typeface="Fira Code" panose="020B0509050000020004" pitchFamily="49" charset="0"/>
                <a:ea typeface="Fira Code" panose="020B0509050000020004" pitchFamily="49" charset="0"/>
              </a:rPr>
              <a:t>by</a:t>
            </a:r>
            <a:r>
              <a:rPr lang="en-US" sz="4800" b="1" dirty="0">
                <a:latin typeface="Fira Code" panose="020B0509050000020004" pitchFamily="49" charset="0"/>
                <a:ea typeface="Fira Code" panose="020B0509050000020004" pitchFamily="49" charset="0"/>
              </a:rPr>
              <a:t>]</a:t>
            </a:r>
          </a:p>
        </p:txBody>
      </p:sp>
      <p:sp>
        <p:nvSpPr>
          <p:cNvPr id="7" name="Text Placeholder 135">
            <a:extLst>
              <a:ext uri="{FF2B5EF4-FFF2-40B4-BE49-F238E27FC236}">
                <a16:creationId xmlns:a16="http://schemas.microsoft.com/office/drawing/2014/main" id="{93820C80-A9BC-776E-3CD8-BC972BACD34D}"/>
              </a:ext>
            </a:extLst>
          </p:cNvPr>
          <p:cNvSpPr txBox="1">
            <a:spLocks/>
          </p:cNvSpPr>
          <p:nvPr/>
        </p:nvSpPr>
        <p:spPr>
          <a:xfrm>
            <a:off x="609599" y="93266"/>
            <a:ext cx="10234243" cy="1103342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cap="all" spc="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Why </a:t>
            </a:r>
            <a:r>
              <a:rPr kumimoji="0" lang="en-US" sz="9600" b="1" i="0" u="none" strike="noStrike" kern="1200" cap="all" spc="10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        </a:t>
            </a:r>
            <a:r>
              <a:rPr kumimoji="0" lang="en-US" sz="6000" b="1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CE80C-A96F-E428-5C3F-887FD49C4CC2}"/>
              </a:ext>
            </a:extLst>
          </p:cNvPr>
          <p:cNvSpPr txBox="1"/>
          <p:nvPr/>
        </p:nvSpPr>
        <p:spPr>
          <a:xfrm>
            <a:off x="2865345" y="21562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data.table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266601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5625</TotalTime>
  <Words>1896</Words>
  <Application>Microsoft Macintosh PowerPoint</Application>
  <PresentationFormat>Widescreen</PresentationFormat>
  <Paragraphs>300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Aptos Display</vt:lpstr>
      <vt:lpstr>Arial</vt:lpstr>
      <vt:lpstr>Avenir Book</vt:lpstr>
      <vt:lpstr>Avenir Next</vt:lpstr>
      <vt:lpstr>Avenir Next LT Pro </vt:lpstr>
      <vt:lpstr>Avenir Next LT Pro Demi</vt:lpstr>
      <vt:lpstr>Book Antiqua</vt:lpstr>
      <vt:lpstr>Consolas</vt:lpstr>
      <vt:lpstr>Fira Code</vt:lpstr>
      <vt:lpstr>Office Theme</vt:lpstr>
      <vt:lpstr>Efficient Tools for Your Tidy Workflow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Tyson Barrett</dc:creator>
  <cp:lastModifiedBy>Tyson Barrett</cp:lastModifiedBy>
  <cp:revision>62</cp:revision>
  <dcterms:created xsi:type="dcterms:W3CDTF">2024-06-24T04:48:21Z</dcterms:created>
  <dcterms:modified xsi:type="dcterms:W3CDTF">2024-08-05T22:55:17Z</dcterms:modified>
</cp:coreProperties>
</file>